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1"/>
  </p:notesMasterIdLst>
  <p:sldIdLst>
    <p:sldId id="258" r:id="rId5"/>
    <p:sldId id="6016" r:id="rId6"/>
    <p:sldId id="345" r:id="rId7"/>
    <p:sldId id="6010" r:id="rId8"/>
    <p:sldId id="259" r:id="rId9"/>
    <p:sldId id="6007" r:id="rId10"/>
    <p:sldId id="6006" r:id="rId11"/>
    <p:sldId id="6005" r:id="rId12"/>
    <p:sldId id="406" r:id="rId13"/>
    <p:sldId id="407" r:id="rId14"/>
    <p:sldId id="260" r:id="rId15"/>
    <p:sldId id="262" r:id="rId16"/>
    <p:sldId id="401" r:id="rId17"/>
    <p:sldId id="400" r:id="rId18"/>
    <p:sldId id="403" r:id="rId19"/>
    <p:sldId id="404" r:id="rId20"/>
    <p:sldId id="261" r:id="rId21"/>
    <p:sldId id="413" r:id="rId22"/>
    <p:sldId id="264" r:id="rId23"/>
    <p:sldId id="274" r:id="rId24"/>
    <p:sldId id="275" r:id="rId25"/>
    <p:sldId id="6012" r:id="rId26"/>
    <p:sldId id="6014" r:id="rId27"/>
    <p:sldId id="6015" r:id="rId28"/>
    <p:sldId id="6009" r:id="rId29"/>
    <p:sldId id="351" r:id="rId30"/>
  </p:sldIdLst>
  <p:sldSz cx="18288000" cy="10287000"/>
  <p:notesSz cx="6858000" cy="9144000"/>
  <p:embeddedFontLst>
    <p:embeddedFont>
      <p:font typeface="Calibri" panose="020F0502020204030204" pitchFamily="34" charset="0"/>
      <p:regular r:id="rId32"/>
      <p:bold r:id="rId33"/>
      <p:italic r:id="rId34"/>
      <p:boldItalic r:id="rId35"/>
    </p:embeddedFont>
    <p:embeddedFont>
      <p:font typeface="Glacial Indifference" pitchFamily="2" charset="0"/>
      <p:regular r:id="rId36"/>
    </p:embeddedFont>
    <p:embeddedFont>
      <p:font typeface="Montserrat" pitchFamily="2" charset="77"/>
      <p:regular r:id="rId37"/>
      <p:bold r:id="rId38"/>
      <p:italic r:id="rId39"/>
      <p:boldItalic r:id="rId40"/>
    </p:embeddedFont>
    <p:embeddedFont>
      <p:font typeface="Montserrat Bold" pitchFamily="2" charset="77"/>
      <p:bold r:id="rId41"/>
      <p:italic r:id="rId42"/>
      <p:boldItalic r:id="rId43"/>
    </p:embeddedFont>
    <p:embeddedFont>
      <p:font typeface="Now" pitchFamily="2" charset="77"/>
      <p:regular r:id="rId44"/>
    </p:embeddedFont>
  </p:embeddedFontLst>
  <p:custDataLst>
    <p:tags r:id="rId4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A1FF"/>
    <a:srgbClr val="404040"/>
    <a:srgbClr val="FFFFFF"/>
    <a:srgbClr val="D6D6D6"/>
    <a:srgbClr val="FFC585"/>
    <a:srgbClr val="C0504D"/>
    <a:srgbClr val="4D4D4D"/>
    <a:srgbClr val="EB8C3B"/>
    <a:srgbClr val="FCDDBD"/>
    <a:srgbClr val="C1C1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D3D5EF-AF8D-4C7B-A9E0-33763E368BE8}" v="112" dt="2023-10-10T08:46:57.5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052" autoAdjust="0"/>
    <p:restoredTop sz="95728" autoAdjust="0"/>
  </p:normalViewPr>
  <p:slideViewPr>
    <p:cSldViewPr>
      <p:cViewPr>
        <p:scale>
          <a:sx n="61" d="100"/>
          <a:sy n="61" d="100"/>
        </p:scale>
        <p:origin x="288" y="592"/>
      </p:cViewPr>
      <p:guideLst>
        <p:guide orient="horz" pos="2160"/>
        <p:guide pos="2880"/>
      </p:guideLst>
    </p:cSldViewPr>
  </p:slideViewPr>
  <p:outlineViewPr>
    <p:cViewPr>
      <p:scale>
        <a:sx n="33" d="100"/>
        <a:sy n="33" d="100"/>
      </p:scale>
      <p:origin x="0" y="0"/>
    </p:cViewPr>
  </p:outlin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8.fntdata"/><Relationship Id="rId21" Type="http://schemas.openxmlformats.org/officeDocument/2006/relationships/slide" Target="slides/slide17.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5.fntdata"/><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s>
</file>

<file path=ppt/media/hdphoto1.wdp>
</file>

<file path=ppt/media/hdphoto2.wdp>
</file>

<file path=ppt/media/hdphoto3.wdp>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jp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jpg>
</file>

<file path=ppt/media/image3.png>
</file>

<file path=ppt/media/image30.png>
</file>

<file path=ppt/media/image31.svg>
</file>

<file path=ppt/media/image32.svg>
</file>

<file path=ppt/media/image33.png>
</file>

<file path=ppt/media/image34.sv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27.11.2023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1460814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2176376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871B2431-D351-4C6E-A3CF-9DFAC0E3E050}" type="slidenum">
              <a:rPr lang="cs-CZ" smtClean="0"/>
              <a:t>11</a:t>
            </a:fld>
            <a:endParaRPr lang="cs-CZ"/>
          </a:p>
        </p:txBody>
      </p:sp>
    </p:spTree>
    <p:extLst>
      <p:ext uri="{BB962C8B-B14F-4D97-AF65-F5344CB8AC3E}">
        <p14:creationId xmlns:p14="http://schemas.microsoft.com/office/powerpoint/2010/main" val="632796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79117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8945456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9836797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ML is more about development of tools that enable computer to do these human-like performances</a:t>
            </a:r>
          </a:p>
          <a:p>
            <a:endParaRPr lang="en-US"/>
          </a:p>
          <a:p>
            <a:r>
              <a:rPr lang="en-US"/>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804031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41146920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36503919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19</a:t>
            </a:fld>
            <a:endParaRPr lang="cs-CZ"/>
          </a:p>
        </p:txBody>
      </p:sp>
    </p:spTree>
    <p:extLst>
      <p:ext uri="{BB962C8B-B14F-4D97-AF65-F5344CB8AC3E}">
        <p14:creationId xmlns:p14="http://schemas.microsoft.com/office/powerpoint/2010/main" val="2905894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42719495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20</a:t>
            </a:fld>
            <a:endParaRPr lang="cs-CZ"/>
          </a:p>
        </p:txBody>
      </p:sp>
    </p:spTree>
    <p:extLst>
      <p:ext uri="{BB962C8B-B14F-4D97-AF65-F5344CB8AC3E}">
        <p14:creationId xmlns:p14="http://schemas.microsoft.com/office/powerpoint/2010/main" val="38880646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21</a:t>
            </a:fld>
            <a:endParaRPr lang="cs-CZ"/>
          </a:p>
        </p:txBody>
      </p:sp>
    </p:spTree>
    <p:extLst>
      <p:ext uri="{BB962C8B-B14F-4D97-AF65-F5344CB8AC3E}">
        <p14:creationId xmlns:p14="http://schemas.microsoft.com/office/powerpoint/2010/main" val="2813766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27793291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23</a:t>
            </a:fld>
            <a:endParaRPr lang="cs-CZ"/>
          </a:p>
        </p:txBody>
      </p:sp>
    </p:spTree>
    <p:extLst>
      <p:ext uri="{BB962C8B-B14F-4D97-AF65-F5344CB8AC3E}">
        <p14:creationId xmlns:p14="http://schemas.microsoft.com/office/powerpoint/2010/main" val="27378259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3937849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25</a:t>
            </a:fld>
            <a:endParaRPr lang="cs-CZ"/>
          </a:p>
        </p:txBody>
      </p:sp>
    </p:spTree>
    <p:extLst>
      <p:ext uri="{BB962C8B-B14F-4D97-AF65-F5344CB8AC3E}">
        <p14:creationId xmlns:p14="http://schemas.microsoft.com/office/powerpoint/2010/main" val="3048891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r>
              <a:rPr lang="en-US" dirty="0"/>
              <a:t>What kind of data types do you and your collaborators work with? </a:t>
            </a:r>
          </a:p>
          <a:p>
            <a:r>
              <a:rPr lang="en-US" dirty="0"/>
              <a:t>What would you like to work with?</a:t>
            </a:r>
          </a:p>
          <a:p>
            <a:endParaRPr lang="en-US" dirty="0"/>
          </a:p>
          <a:p>
            <a:r>
              <a:rPr lang="en-US" dirty="0"/>
              <a:t>Which of the roles we have introduced do you see yourself in? </a:t>
            </a:r>
          </a:p>
          <a:p>
            <a:r>
              <a:rPr lang="en-US" dirty="0"/>
              <a:t>Do you have people in your group or among your collaborators to fill the other roles? If not, what are alternatives?</a:t>
            </a:r>
          </a:p>
        </p:txBody>
      </p:sp>
      <p:sp>
        <p:nvSpPr>
          <p:cNvPr id="4" name="Slide Number Placeholder 3"/>
          <p:cNvSpPr>
            <a:spLocks noGrp="1"/>
          </p:cNvSpPr>
          <p:nvPr>
            <p:ph type="sldNum" sz="quarter" idx="5"/>
          </p:nvPr>
        </p:nvSpPr>
        <p:spPr/>
        <p:txBody>
          <a:bodyPr/>
          <a:lstStyle/>
          <a:p>
            <a:fld id="{871B2431-D351-4C6E-A3CF-9DFAC0E3E050}" type="slidenum">
              <a:rPr lang="cs-CZ" smtClean="0"/>
              <a:t>26</a:t>
            </a:fld>
            <a:endParaRPr lang="cs-CZ"/>
          </a:p>
        </p:txBody>
      </p:sp>
    </p:spTree>
    <p:extLst>
      <p:ext uri="{BB962C8B-B14F-4D97-AF65-F5344CB8AC3E}">
        <p14:creationId xmlns:p14="http://schemas.microsoft.com/office/powerpoint/2010/main" val="3700543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Before starting the day, I would like to spend 2 minutes to introduce you to the Center for Health Data Science (HeaDS) </a:t>
            </a:r>
          </a:p>
        </p:txBody>
      </p:sp>
      <p:sp>
        <p:nvSpPr>
          <p:cNvPr id="4" name="Slide Number Placeholder 3"/>
          <p:cNvSpPr>
            <a:spLocks noGrp="1"/>
          </p:cNvSpPr>
          <p:nvPr>
            <p:ph type="sldNum" sz="quarter" idx="5"/>
          </p:nvPr>
        </p:nvSpPr>
        <p:spPr/>
        <p:txBody>
          <a:bodyPr/>
          <a:lstStyle/>
          <a:p>
            <a:fld id="{BE13A22E-5356-8146-8AED-A040CA78C11D}" type="slidenum">
              <a:rPr lang="en-US" smtClean="0"/>
              <a:t>3</a:t>
            </a:fld>
            <a:endParaRPr lang="en-US"/>
          </a:p>
        </p:txBody>
      </p:sp>
    </p:spTree>
    <p:extLst>
      <p:ext uri="{BB962C8B-B14F-4D97-AF65-F5344CB8AC3E}">
        <p14:creationId xmlns:p14="http://schemas.microsoft.com/office/powerpoint/2010/main" val="1523466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3331215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1964921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ontserrat" pitchFamily="2" charset="77"/>
                <a:cs typeface="Futura Condensed Medium" panose="020B0602020204020303" pitchFamily="34" charset="-79"/>
              </a:rPr>
              <a:t>Started in 2019</a:t>
            </a:r>
            <a:r>
              <a:rPr lang="en-GB" sz="1200" dirty="0">
                <a:latin typeface="Montserrat" pitchFamily="2" charset="77"/>
                <a:cs typeface="Futura Condensed Medium" panose="020B0602020204020303" pitchFamily="34" charset="-79"/>
              </a:rPr>
              <a:t> at SUND by vice dean of education Hans Henrik </a:t>
            </a:r>
            <a:r>
              <a:rPr lang="en-GB" sz="1200" dirty="0" err="1">
                <a:latin typeface="Montserrat" pitchFamily="2" charset="77"/>
                <a:cs typeface="Futura Condensed Medium" panose="020B0602020204020303" pitchFamily="34" charset="-79"/>
              </a:rPr>
              <a:t>Saxild</a:t>
            </a: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Then taken up by KU board of directors and implemented KU wide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err="1">
                <a:latin typeface="Montserrat" pitchFamily="2" charset="77"/>
                <a:cs typeface="Futura Condensed Medium" panose="020B0602020204020303" pitchFamily="34" charset="-79"/>
              </a:rPr>
              <a:t>Sund</a:t>
            </a:r>
            <a:r>
              <a:rPr lang="en-GB" sz="1200" dirty="0">
                <a:latin typeface="Montserrat" pitchFamily="2" charset="77"/>
                <a:cs typeface="Futura Condensed Medium" panose="020B0602020204020303" pitchFamily="34" charset="-79"/>
              </a:rPr>
              <a:t> is 1 year ahead of the rest of the faculties in the process. Some departments and institutes are further in the process than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 5 – 7,5 ECTS can be one or two new, specific courses or DCC can be integrated into existing courses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Future-proof educations at KU by adding digital competences, also in the formal learning objectives and give graduates the skills they need to succeed in research careers as well as the job market</a:t>
            </a:r>
            <a:endParaRPr lang="en-US" sz="1200" dirty="0">
              <a:latin typeface="Montserrat" pitchFamily="2" charset="77"/>
              <a:cs typeface="Futura Condensed Medium" panose="020B0602020204020303" pitchFamily="34" charset="-79"/>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1333637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b="1" dirty="0"/>
              <a:t>What is this course not?</a:t>
            </a:r>
          </a:p>
          <a:p>
            <a:endParaRPr lang="en-US" sz="1200" b="1" dirty="0"/>
          </a:p>
          <a:p>
            <a:r>
              <a:rPr lang="en-US" sz="1200" b="1" dirty="0"/>
              <a:t>Not about generative AI (no </a:t>
            </a:r>
            <a:r>
              <a:rPr lang="en-US" sz="1200" b="1" dirty="0" err="1"/>
              <a:t>ChatGPT</a:t>
            </a:r>
            <a:r>
              <a:rPr lang="en-US" sz="1200" b="1" dirty="0"/>
              <a:t>, DallE2, </a:t>
            </a:r>
            <a:r>
              <a:rPr lang="en-US" sz="1200" b="1" dirty="0" err="1"/>
              <a:t>ect</a:t>
            </a:r>
            <a:r>
              <a:rPr lang="en-US" sz="1200" b="1" dirty="0"/>
              <a:t>)</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3674314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sz="1200" dirty="0">
              <a:latin typeface="Montserrat" pitchFamily="2" charset="77"/>
            </a:endParaRPr>
          </a:p>
          <a:p>
            <a:pPr marL="171450" indent="-171450">
              <a:buFontTx/>
              <a:buChar char="-"/>
            </a:pPr>
            <a:r>
              <a:rPr lang="en-US" sz="1200" dirty="0">
                <a:latin typeface="Montserrat" pitchFamily="2" charset="77"/>
              </a:rPr>
              <a:t>Data collection and access</a:t>
            </a:r>
          </a:p>
          <a:p>
            <a:pPr marL="171450" indent="-171450">
              <a:buFontTx/>
              <a:buChar char="-"/>
            </a:pPr>
            <a:endParaRPr lang="en-US" sz="1200" dirty="0">
              <a:latin typeface="Montserrat" pitchFamily="2" charset="77"/>
            </a:endParaRPr>
          </a:p>
          <a:p>
            <a:pPr marL="171450" indent="-171450">
              <a:buFontTx/>
              <a:buChar char="-"/>
            </a:pPr>
            <a:endParaRPr lang="en-US" sz="1200" dirty="0">
              <a:latin typeface="Montserrat" pitchFamily="2" charset="77"/>
            </a:endParaRPr>
          </a:p>
          <a:p>
            <a:endParaRPr lang="en-US" sz="1200" dirty="0">
              <a:latin typeface="Montserrat" pitchFamily="2" charset="77"/>
            </a:endParaRPr>
          </a:p>
          <a:p>
            <a:r>
              <a:rPr lang="en-US" sz="1200" dirty="0">
                <a:latin typeface="Montserrat" pitchFamily="2" charset="77"/>
              </a:rPr>
              <a:t>Maybe validation?</a:t>
            </a:r>
          </a:p>
          <a:p>
            <a:r>
              <a:rPr lang="en-US" sz="1200" dirty="0">
                <a:latin typeface="Montserrat" pitchFamily="2" charset="77"/>
              </a:rPr>
              <a:t>Overfitting</a:t>
            </a:r>
          </a:p>
          <a:p>
            <a:r>
              <a:rPr lang="en-US" sz="1200" dirty="0">
                <a:latin typeface="Montserrat" pitchFamily="2" charset="77"/>
              </a:rPr>
              <a:t>Bias, confidence (interval)</a:t>
            </a:r>
            <a:endParaRPr lang="en-GB" sz="1200" dirty="0">
              <a:latin typeface="Montserrat" pitchFamily="2" charset="77"/>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637019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3968192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11/27/23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7.jpg"/><Relationship Id="rId7" Type="http://schemas.openxmlformats.org/officeDocument/2006/relationships/image" Target="../media/image16.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5.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4.svg"/></Relationships>
</file>

<file path=ppt/slides/_rels/slide1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21.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7" Type="http://schemas.microsoft.com/office/2007/relationships/hdphoto" Target="../media/hdphoto1.wdp"/><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github.com/Center-for-Health-Data-Science/Foundations-of-Health-Data-Science"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png"/><Relationship Id="rId7"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microsoft.com/office/2007/relationships/hdphoto" Target="../media/hdphoto1.wdp"/><Relationship Id="rId9" Type="http://schemas.openxmlformats.org/officeDocument/2006/relationships/image" Target="../media/image28.svg"/></Relationships>
</file>

<file path=ppt/slides/_rels/slide23.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31.svg"/></Relationships>
</file>

<file path=ppt/slides/_rels/slide2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7.jpg"/><Relationship Id="rId7" Type="http://schemas.openxmlformats.org/officeDocument/2006/relationships/image" Target="../media/image16.sv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15.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4.svg"/></Relationships>
</file>

<file path=ppt/slides/_rels/slide26.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png"/><Relationship Id="rId7"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32.svg"/><Relationship Id="rId5" Type="http://schemas.openxmlformats.org/officeDocument/2006/relationships/image" Target="../media/image11.png"/><Relationship Id="rId10" Type="http://schemas.openxmlformats.org/officeDocument/2006/relationships/image" Target="../media/image14.svg"/><Relationship Id="rId4" Type="http://schemas.microsoft.com/office/2007/relationships/hdphoto" Target="../media/hdphoto1.wdp"/><Relationship Id="rId9"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1.png"/><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5.png"/><Relationship Id="rId7"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6.svg"/></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8.png"/><Relationship Id="rId5" Type="http://schemas.microsoft.com/office/2007/relationships/hdphoto" Target="../media/hdphoto1.wdp"/><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7FDBFCE-9478-49A9-93D8-B672025DD9D4}"/>
              </a:ext>
            </a:extLst>
          </p:cNvPr>
          <p:cNvSpPr/>
          <p:nvPr/>
        </p:nvSpPr>
        <p:spPr>
          <a:xfrm>
            <a:off x="0" y="1"/>
            <a:ext cx="18287999" cy="257885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solidFill>
                <a:schemeClr val="bg1">
                  <a:lumMod val="65000"/>
                </a:schemeClr>
              </a:solidFill>
            </a:endParaRP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pic>
        <p:nvPicPr>
          <p:cNvPr id="8" name="Picture 7" descr="A computer with colorful cubes flying out of it&#10;&#10;Description automatically generated">
            <a:extLst>
              <a:ext uri="{FF2B5EF4-FFF2-40B4-BE49-F238E27FC236}">
                <a16:creationId xmlns:a16="http://schemas.microsoft.com/office/drawing/2014/main" id="{E3B9CB18-86D7-3DF8-186B-09A6F858971F}"/>
              </a:ext>
            </a:extLst>
          </p:cNvPr>
          <p:cNvPicPr>
            <a:picLocks noChangeAspect="1"/>
          </p:cNvPicPr>
          <p:nvPr/>
        </p:nvPicPr>
        <p:blipFill rotWithShape="1">
          <a:blip r:embed="rId3">
            <a:extLst>
              <a:ext uri="{28A0092B-C50C-407E-A947-70E740481C1C}">
                <a14:useLocalDpi xmlns:a14="http://schemas.microsoft.com/office/drawing/2010/main" val="0"/>
              </a:ext>
            </a:extLst>
          </a:blip>
          <a:srcRect l="13829" t="7433" r="16312"/>
          <a:stretch/>
        </p:blipFill>
        <p:spPr>
          <a:xfrm>
            <a:off x="1143003" y="2713416"/>
            <a:ext cx="14401800" cy="8297484"/>
          </a:xfrm>
          <a:prstGeom prst="rect">
            <a:avLst/>
          </a:prstGeom>
        </p:spPr>
      </p:pic>
      <p:sp>
        <p:nvSpPr>
          <p:cNvPr id="9" name="TextBox 2">
            <a:extLst>
              <a:ext uri="{FF2B5EF4-FFF2-40B4-BE49-F238E27FC236}">
                <a16:creationId xmlns:a16="http://schemas.microsoft.com/office/drawing/2014/main" id="{5EF664AC-777B-4463-416A-A2BDE81EAAFC}"/>
              </a:ext>
            </a:extLst>
          </p:cNvPr>
          <p:cNvSpPr txBox="1"/>
          <p:nvPr/>
        </p:nvSpPr>
        <p:spPr>
          <a:xfrm>
            <a:off x="1447800" y="1008380"/>
            <a:ext cx="15621000" cy="782265"/>
          </a:xfrm>
          <a:prstGeom prst="rect">
            <a:avLst/>
          </a:prstGeom>
        </p:spPr>
        <p:txBody>
          <a:bodyPr wrap="square" lIns="0" tIns="0" rIns="0" bIns="0" rtlCol="0" anchor="t">
            <a:spAutoFit/>
          </a:bodyPr>
          <a:lstStyle/>
          <a:p>
            <a:pPr>
              <a:lnSpc>
                <a:spcPts val="6093"/>
              </a:lnSpc>
              <a:spcBef>
                <a:spcPct val="0"/>
              </a:spcBef>
            </a:pPr>
            <a:r>
              <a:rPr lang="en-US" sz="5400" b="1" dirty="0">
                <a:solidFill>
                  <a:srgbClr val="404040"/>
                </a:solidFill>
                <a:latin typeface="Montserrat" pitchFamily="2" charset="77"/>
              </a:rPr>
              <a:t>FOUNDATIONS OF HEALTH DATA SCIENCE</a:t>
            </a:r>
          </a:p>
        </p:txBody>
      </p:sp>
      <p:sp>
        <p:nvSpPr>
          <p:cNvPr id="14" name="TextBox 2">
            <a:extLst>
              <a:ext uri="{FF2B5EF4-FFF2-40B4-BE49-F238E27FC236}">
                <a16:creationId xmlns:a16="http://schemas.microsoft.com/office/drawing/2014/main" id="{EEB8DC97-D8B7-C1A4-CD03-069D735CF072}"/>
              </a:ext>
            </a:extLst>
          </p:cNvPr>
          <p:cNvSpPr txBox="1"/>
          <p:nvPr/>
        </p:nvSpPr>
        <p:spPr>
          <a:xfrm>
            <a:off x="9715496" y="4138140"/>
            <a:ext cx="7429501" cy="1231106"/>
          </a:xfrm>
          <a:prstGeom prst="rect">
            <a:avLst/>
          </a:prstGeom>
        </p:spPr>
        <p:txBody>
          <a:bodyPr wrap="square" lIns="0" tIns="0" rIns="0" bIns="0" rtlCol="0" anchor="t">
            <a:spAutoFit/>
          </a:bodyPr>
          <a:lstStyle/>
          <a:p>
            <a:pPr algn="ctr">
              <a:spcBef>
                <a:spcPct val="0"/>
              </a:spcBef>
            </a:pPr>
            <a:r>
              <a:rPr lang="en-US" sz="4000" b="1" dirty="0">
                <a:solidFill>
                  <a:srgbClr val="404040"/>
                </a:solidFill>
                <a:latin typeface="Montserrat" pitchFamily="2" charset="77"/>
              </a:rPr>
              <a:t>An Introduction for SUND Researchers &amp; Educators </a:t>
            </a:r>
          </a:p>
        </p:txBody>
      </p:sp>
      <p:pic>
        <p:nvPicPr>
          <p:cNvPr id="15" name="Picture 14" descr="A blue and black logo&#10;&#10;Description automatically generated">
            <a:extLst>
              <a:ext uri="{FF2B5EF4-FFF2-40B4-BE49-F238E27FC236}">
                <a16:creationId xmlns:a16="http://schemas.microsoft.com/office/drawing/2014/main" id="{43729D40-2E88-C7F1-C132-90CEE1C5CA40}"/>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6749143" y="3173730"/>
            <a:ext cx="9560337" cy="1969770"/>
          </a:xfrm>
          <a:prstGeom prst="rect">
            <a:avLst/>
          </a:prstGeom>
          <a:noFill/>
        </p:spPr>
        <p:txBody>
          <a:bodyPr wrap="square" lIns="91440" tIns="45720" rIns="91440" bIns="45720" rtlCol="0" anchor="t">
            <a:spAutoFit/>
          </a:bodyPr>
          <a:lstStyle/>
          <a:p>
            <a:pPr>
              <a:lnSpc>
                <a:spcPct val="150000"/>
              </a:lnSpc>
            </a:pPr>
            <a:r>
              <a:rPr lang="en-US" sz="3000" dirty="0">
                <a:latin typeface="Montserrat"/>
              </a:rPr>
              <a:t>Now that you know about </a:t>
            </a:r>
            <a:r>
              <a:rPr lang="en-US" sz="3000" b="1" dirty="0" err="1">
                <a:latin typeface="Montserrat"/>
              </a:rPr>
              <a:t>HeaDS</a:t>
            </a:r>
            <a:r>
              <a:rPr lang="en-US" sz="3000" dirty="0">
                <a:latin typeface="Montserrat"/>
              </a:rPr>
              <a:t> and this course, we want to hear some things about </a:t>
            </a:r>
            <a:r>
              <a:rPr lang="en-US" sz="3000" b="1" dirty="0">
                <a:latin typeface="Montserrat"/>
              </a:rPr>
              <a:t>you</a:t>
            </a:r>
            <a:r>
              <a:rPr lang="en-US" sz="3000" dirty="0">
                <a:latin typeface="Montserrat"/>
              </a:rPr>
              <a:t>.</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5613FF83-82F7-C253-D4D4-8DD6BC2D0F2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07889">
            <a:off x="5440318" y="6068593"/>
            <a:ext cx="4088773" cy="4088773"/>
          </a:xfrm>
          <a:prstGeom prst="rect">
            <a:avLst/>
          </a:prstGeom>
        </p:spPr>
      </p:pic>
      <p:grpSp>
        <p:nvGrpSpPr>
          <p:cNvPr id="8" name="Group 7">
            <a:extLst>
              <a:ext uri="{FF2B5EF4-FFF2-40B4-BE49-F238E27FC236}">
                <a16:creationId xmlns:a16="http://schemas.microsoft.com/office/drawing/2014/main" id="{958205FB-815E-11F0-2654-3C20CD63B9D4}"/>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09625E07-7064-35FF-2A0C-E4511D26DF50}"/>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AD25059A-B9F7-38A3-D0BF-20281309309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E5154605-DC2D-7D82-27BE-9E679513FE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B13B467-DEAB-F322-636C-2EE5C9D5DBF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22C20FE-5AB3-1572-08F1-9D1B8C3CD447}"/>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1DAFF841-202A-34DD-A8B0-2BE2B5D77F0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AE3D3D19-581E-8C91-262C-5004ED0F182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C8A0B0EB-0A7B-BFCF-F148-24CC6BB13CF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16E349EF-74E4-4B22-D0B7-D925C40C1E85}"/>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86AEEBDC-84A9-44C5-B0BD-5B699F4AF1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0ECA1648-B58F-DB52-A6DD-4C2E183D962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423A48E9-B6CE-AA21-18E0-0CF70D6763A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76904E1C-E777-1D06-4309-8A45EA0E0EA8}"/>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D620D789-D09F-FC94-0F6B-926557A9E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507D1A17-E760-3632-E644-669BBA0FF0C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4AB61008-B4C5-BD96-A2D0-101D6DAD919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4BC9B72-852A-D99B-DB4D-8DF7B04FA5B2}"/>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B2069840-31A6-2CF2-75A0-2DE62C20E1C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C1792793-C9F0-8843-DA64-7A816B90CD3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1530240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5" name="Group 5"/>
          <p:cNvGrpSpPr/>
          <p:nvPr/>
        </p:nvGrpSpPr>
        <p:grpSpPr>
          <a:xfrm>
            <a:off x="9677528" y="0"/>
            <a:ext cx="8610472" cy="10287000"/>
            <a:chOff x="0" y="0"/>
            <a:chExt cx="2267779" cy="2709333"/>
          </a:xfrm>
        </p:grpSpPr>
        <p:sp>
          <p:nvSpPr>
            <p:cNvPr id="6" name="Freeform 6"/>
            <p:cNvSpPr/>
            <p:nvPr/>
          </p:nvSpPr>
          <p:spPr>
            <a:xfrm>
              <a:off x="0" y="0"/>
              <a:ext cx="2267778" cy="2709333"/>
            </a:xfrm>
            <a:custGeom>
              <a:avLst/>
              <a:gdLst/>
              <a:ahLst/>
              <a:cxnLst/>
              <a:rect l="l" t="t" r="r" b="b"/>
              <a:pathLst>
                <a:path w="2267778" h="2709333">
                  <a:moveTo>
                    <a:pt x="0" y="0"/>
                  </a:moveTo>
                  <a:lnTo>
                    <a:pt x="2267778" y="0"/>
                  </a:lnTo>
                  <a:lnTo>
                    <a:pt x="2267778" y="2709333"/>
                  </a:lnTo>
                  <a:lnTo>
                    <a:pt x="0" y="2709333"/>
                  </a:lnTo>
                  <a:close/>
                </a:path>
              </a:pathLst>
            </a:custGeom>
            <a:solidFill>
              <a:srgbClr val="9AC4F8"/>
            </a:solidFill>
          </p:spPr>
          <p:txBody>
            <a:bodyPr/>
            <a:lstStyle/>
            <a:p>
              <a:endParaRPr lang="en-DK" dirty="0"/>
            </a:p>
          </p:txBody>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9" name="TextBox 9"/>
          <p:cNvSpPr txBox="1"/>
          <p:nvPr/>
        </p:nvSpPr>
        <p:spPr>
          <a:xfrm>
            <a:off x="1415801" y="4062691"/>
            <a:ext cx="6702504" cy="2161617"/>
          </a:xfrm>
          <a:prstGeom prst="rect">
            <a:avLst/>
          </a:prstGeom>
        </p:spPr>
        <p:txBody>
          <a:bodyPr wrap="square" lIns="0" tIns="0" rIns="0" bIns="0" rtlCol="0" anchor="t">
            <a:spAutoFit/>
          </a:bodyPr>
          <a:lstStyle/>
          <a:p>
            <a:pPr algn="ctr">
              <a:lnSpc>
                <a:spcPts val="8697"/>
              </a:lnSpc>
              <a:spcBef>
                <a:spcPct val="0"/>
              </a:spcBef>
            </a:pPr>
            <a:r>
              <a:rPr lang="en-US" sz="6600" b="1" dirty="0">
                <a:solidFill>
                  <a:srgbClr val="404040"/>
                </a:solidFill>
                <a:latin typeface="Montserrat" pitchFamily="2" charset="77"/>
              </a:rPr>
              <a:t>WHAT IS DATA SCIENCE?</a:t>
            </a:r>
          </a:p>
        </p:txBody>
      </p:sp>
      <p:grpSp>
        <p:nvGrpSpPr>
          <p:cNvPr id="35" name="Group">
            <a:extLst>
              <a:ext uri="{FF2B5EF4-FFF2-40B4-BE49-F238E27FC236}">
                <a16:creationId xmlns:a16="http://schemas.microsoft.com/office/drawing/2014/main" id="{AD640075-577D-24E6-DA38-DA48B074E1A2}"/>
              </a:ext>
            </a:extLst>
          </p:cNvPr>
          <p:cNvGrpSpPr/>
          <p:nvPr/>
        </p:nvGrpSpPr>
        <p:grpSpPr>
          <a:xfrm>
            <a:off x="10516149" y="3355607"/>
            <a:ext cx="7026266" cy="4146803"/>
            <a:chOff x="546454" y="-1"/>
            <a:chExt cx="8330804" cy="4666615"/>
          </a:xfrm>
        </p:grpSpPr>
        <p:sp>
          <p:nvSpPr>
            <p:cNvPr id="36" name="Notebook">
              <a:extLst>
                <a:ext uri="{FF2B5EF4-FFF2-40B4-BE49-F238E27FC236}">
                  <a16:creationId xmlns:a16="http://schemas.microsoft.com/office/drawing/2014/main" id="{B4A5CE19-A372-BE46-07D5-1821D1318093}"/>
                </a:ext>
              </a:extLst>
            </p:cNvPr>
            <p:cNvSpPr/>
            <p:nvPr/>
          </p:nvSpPr>
          <p:spPr>
            <a:xfrm>
              <a:off x="546454" y="-1"/>
              <a:ext cx="8330804" cy="4666615"/>
            </a:xfrm>
            <a:custGeom>
              <a:avLst/>
              <a:gdLst/>
              <a:ahLst/>
              <a:cxnLst>
                <a:cxn ang="0">
                  <a:pos x="wd2" y="hd2"/>
                </a:cxn>
                <a:cxn ang="5400000">
                  <a:pos x="wd2" y="hd2"/>
                </a:cxn>
                <a:cxn ang="10800000">
                  <a:pos x="wd2" y="hd2"/>
                </a:cxn>
                <a:cxn ang="16200000">
                  <a:pos x="wd2" y="hd2"/>
                </a:cxn>
              </a:cxnLst>
              <a:rect l="0" t="0" r="r" b="b"/>
              <a:pathLst>
                <a:path w="21600" h="21599" extrusionOk="0">
                  <a:moveTo>
                    <a:pt x="1952" y="0"/>
                  </a:moveTo>
                  <a:cubicBezTo>
                    <a:pt x="1421" y="0"/>
                    <a:pt x="1439" y="771"/>
                    <a:pt x="1439" y="1718"/>
                  </a:cubicBezTo>
                  <a:lnTo>
                    <a:pt x="1439" y="19328"/>
                  </a:lnTo>
                  <a:lnTo>
                    <a:pt x="0" y="19328"/>
                  </a:lnTo>
                  <a:cubicBezTo>
                    <a:pt x="0" y="19328"/>
                    <a:pt x="0" y="19890"/>
                    <a:pt x="0" y="20529"/>
                  </a:cubicBezTo>
                  <a:cubicBezTo>
                    <a:pt x="0" y="21600"/>
                    <a:pt x="190" y="21599"/>
                    <a:pt x="896" y="21599"/>
                  </a:cubicBezTo>
                  <a:lnTo>
                    <a:pt x="20704" y="21599"/>
                  </a:lnTo>
                  <a:cubicBezTo>
                    <a:pt x="21367" y="21599"/>
                    <a:pt x="21600" y="21600"/>
                    <a:pt x="21600" y="20529"/>
                  </a:cubicBezTo>
                  <a:cubicBezTo>
                    <a:pt x="21600" y="19890"/>
                    <a:pt x="21600" y="19328"/>
                    <a:pt x="21600" y="19328"/>
                  </a:cubicBezTo>
                  <a:lnTo>
                    <a:pt x="20161" y="19328"/>
                  </a:lnTo>
                  <a:lnTo>
                    <a:pt x="20161" y="1718"/>
                  </a:lnTo>
                  <a:cubicBezTo>
                    <a:pt x="20161" y="771"/>
                    <a:pt x="20196" y="0"/>
                    <a:pt x="19665" y="0"/>
                  </a:cubicBezTo>
                  <a:lnTo>
                    <a:pt x="1952" y="0"/>
                  </a:lnTo>
                  <a:close/>
                  <a:moveTo>
                    <a:pt x="2475" y="1849"/>
                  </a:moveTo>
                  <a:lnTo>
                    <a:pt x="19125" y="1849"/>
                  </a:lnTo>
                  <a:lnTo>
                    <a:pt x="19125" y="19328"/>
                  </a:lnTo>
                  <a:lnTo>
                    <a:pt x="2475" y="19328"/>
                  </a:lnTo>
                  <a:lnTo>
                    <a:pt x="2475" y="1849"/>
                  </a:lnTo>
                  <a:close/>
                </a:path>
              </a:pathLst>
            </a:custGeom>
            <a:solidFill>
              <a:srgbClr val="374556"/>
            </a:solidFill>
            <a:ln w="6350" cap="flat">
              <a:solidFill>
                <a:srgbClr val="FFFFFF"/>
              </a:solidFill>
              <a:prstDash val="solid"/>
              <a:miter lim="800000"/>
            </a:ln>
            <a:effectLst>
              <a:outerShdw blurRad="63500" dist="25400" dir="540000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dirty="0"/>
            </a:p>
          </p:txBody>
        </p:sp>
        <p:sp>
          <p:nvSpPr>
            <p:cNvPr id="37" name="Rounded Rectangle">
              <a:extLst>
                <a:ext uri="{FF2B5EF4-FFF2-40B4-BE49-F238E27FC236}">
                  <a16:creationId xmlns:a16="http://schemas.microsoft.com/office/drawing/2014/main" id="{2F711A7C-C7B7-DDC4-C94B-F2E5E0F58009}"/>
                </a:ext>
              </a:extLst>
            </p:cNvPr>
            <p:cNvSpPr/>
            <p:nvPr/>
          </p:nvSpPr>
          <p:spPr>
            <a:xfrm>
              <a:off x="4173398" y="4323607"/>
              <a:ext cx="1076917" cy="166556"/>
            </a:xfrm>
            <a:prstGeom prst="roundRect">
              <a:avLst>
                <a:gd name="adj" fmla="val 50000"/>
              </a:avLst>
            </a:prstGeom>
            <a:solidFill>
              <a:srgbClr val="FFFFFF"/>
            </a:solidFill>
            <a:ln w="12700" cap="flat">
              <a:noFill/>
              <a:miter lim="400000"/>
            </a:ln>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8" name="Rectangle">
              <a:extLst>
                <a:ext uri="{FF2B5EF4-FFF2-40B4-BE49-F238E27FC236}">
                  <a16:creationId xmlns:a16="http://schemas.microsoft.com/office/drawing/2014/main" id="{6A59D8C8-CE24-9076-1068-EC7AC692B3D3}"/>
                </a:ext>
              </a:extLst>
            </p:cNvPr>
            <p:cNvSpPr/>
            <p:nvPr/>
          </p:nvSpPr>
          <p:spPr>
            <a:xfrm>
              <a:off x="1320027" y="195188"/>
              <a:ext cx="6803235" cy="3986810"/>
            </a:xfrm>
            <a:prstGeom prst="rect">
              <a:avLst/>
            </a:prstGeom>
            <a:solidFill>
              <a:srgbClr val="FFFFFF"/>
            </a:solidFill>
            <a:ln w="12700" cap="flat">
              <a:noFill/>
              <a:miter lim="400000"/>
            </a:ln>
            <a:effectLst>
              <a:outerShdw blurRad="63500" dist="25400" dir="1878354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pic>
        <p:nvPicPr>
          <p:cNvPr id="39" name="Picture 38">
            <a:extLst>
              <a:ext uri="{FF2B5EF4-FFF2-40B4-BE49-F238E27FC236}">
                <a16:creationId xmlns:a16="http://schemas.microsoft.com/office/drawing/2014/main" id="{949FAE2D-EC25-E503-0842-754591CDD8CF}"/>
              </a:ext>
            </a:extLst>
          </p:cNvPr>
          <p:cNvPicPr>
            <a:picLocks noChangeAspect="1"/>
          </p:cNvPicPr>
          <p:nvPr/>
        </p:nvPicPr>
        <p:blipFill rotWithShape="1">
          <a:blip r:embed="rId3">
            <a:extLst>
              <a:ext uri="{28A0092B-C50C-407E-A947-70E740481C1C}">
                <a14:useLocalDpi xmlns:a14="http://schemas.microsoft.com/office/drawing/2010/main" val="0"/>
              </a:ext>
            </a:extLst>
          </a:blip>
          <a:srcRect l="20429" t="18185" r="21141" b="19948"/>
          <a:stretch/>
        </p:blipFill>
        <p:spPr>
          <a:xfrm>
            <a:off x="12420600" y="3541514"/>
            <a:ext cx="3099386" cy="3281704"/>
          </a:xfrm>
          <a:prstGeom prst="rect">
            <a:avLst/>
          </a:prstGeom>
        </p:spPr>
      </p:pic>
      <p:pic>
        <p:nvPicPr>
          <p:cNvPr id="2" name="Picture 1" descr="A blue and black logo&#10;&#10;Description automatically generated">
            <a:extLst>
              <a:ext uri="{FF2B5EF4-FFF2-40B4-BE49-F238E27FC236}">
                <a16:creationId xmlns:a16="http://schemas.microsoft.com/office/drawing/2014/main" id="{E0D81DD7-103E-841D-8BE9-8637CB58066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Freeform 5"/>
          <p:cNvSpPr/>
          <p:nvPr/>
        </p:nvSpPr>
        <p:spPr>
          <a:xfrm>
            <a:off x="1117" y="292861"/>
            <a:ext cx="18286883" cy="227149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Rounded Rectangle 6">
            <a:extLst>
              <a:ext uri="{FF2B5EF4-FFF2-40B4-BE49-F238E27FC236}">
                <a16:creationId xmlns:a16="http://schemas.microsoft.com/office/drawing/2014/main" id="{AAFFBAEA-D965-09F4-6391-14A05E6D472F}"/>
              </a:ext>
            </a:extLst>
          </p:cNvPr>
          <p:cNvSpPr/>
          <p:nvPr/>
        </p:nvSpPr>
        <p:spPr>
          <a:xfrm>
            <a:off x="8001000" y="3335513"/>
            <a:ext cx="8839200" cy="5953125"/>
          </a:xfrm>
          <a:prstGeom prst="roundRect">
            <a:avLst>
              <a:gd name="adj" fmla="val 7241"/>
            </a:avLst>
          </a:prstGeom>
          <a:solidFill>
            <a:srgbClr val="FCDD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TextBox 3"/>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
        <p:nvSpPr>
          <p:cNvPr id="8" name="TextBox 8"/>
          <p:cNvSpPr txBox="1"/>
          <p:nvPr/>
        </p:nvSpPr>
        <p:spPr>
          <a:xfrm>
            <a:off x="8739382" y="4457700"/>
            <a:ext cx="8329418" cy="3964740"/>
          </a:xfrm>
          <a:prstGeom prst="rect">
            <a:avLst/>
          </a:prstGeom>
        </p:spPr>
        <p:txBody>
          <a:bodyPr wrap="square" lIns="0" tIns="0" rIns="0" bIns="0" rtlCol="0" anchor="t">
            <a:spAutoFit/>
          </a:bodyPr>
          <a:lstStyle/>
          <a:p>
            <a:pPr>
              <a:lnSpc>
                <a:spcPts val="3904"/>
              </a:lnSpc>
            </a:pPr>
            <a:r>
              <a:rPr lang="en-US" sz="2800" dirty="0">
                <a:solidFill>
                  <a:srgbClr val="404040"/>
                </a:solidFill>
                <a:latin typeface="Montserrat" pitchFamily="2" charset="77"/>
              </a:rPr>
              <a:t>We often hear the words </a:t>
            </a:r>
            <a:r>
              <a:rPr lang="en-US" sz="2800" b="1" dirty="0">
                <a:solidFill>
                  <a:srgbClr val="404040"/>
                </a:solidFill>
                <a:latin typeface="Montserrat" pitchFamily="2" charset="77"/>
              </a:rPr>
              <a:t>Data Science</a:t>
            </a:r>
            <a:r>
              <a:rPr lang="en-US" sz="2800" dirty="0">
                <a:solidFill>
                  <a:srgbClr val="404040"/>
                </a:solidFill>
                <a:latin typeface="Montserrat" pitchFamily="2" charset="77"/>
              </a:rPr>
              <a:t>, </a:t>
            </a:r>
            <a:r>
              <a:rPr lang="en-US" sz="2800" b="1" dirty="0">
                <a:solidFill>
                  <a:srgbClr val="404040"/>
                </a:solidFill>
                <a:latin typeface="Montserrat" pitchFamily="2" charset="77"/>
              </a:rPr>
              <a:t>Machine Learning</a:t>
            </a:r>
            <a:r>
              <a:rPr lang="en-US" sz="2800" dirty="0">
                <a:solidFill>
                  <a:srgbClr val="404040"/>
                </a:solidFill>
                <a:latin typeface="Montserrat" pitchFamily="2" charset="77"/>
              </a:rPr>
              <a:t> and </a:t>
            </a:r>
            <a:r>
              <a:rPr lang="en-US" sz="2800" b="1" dirty="0">
                <a:solidFill>
                  <a:srgbClr val="404040"/>
                </a:solidFill>
                <a:latin typeface="Montserrat" pitchFamily="2" charset="77"/>
              </a:rPr>
              <a:t>AI</a:t>
            </a:r>
            <a:r>
              <a:rPr lang="en-US" sz="2800" dirty="0">
                <a:solidFill>
                  <a:srgbClr val="404040"/>
                </a:solidFill>
                <a:latin typeface="Montserrat" pitchFamily="2" charset="77"/>
              </a:rPr>
              <a:t> used together, often as if they were synonyms.</a:t>
            </a:r>
          </a:p>
          <a:p>
            <a:pPr>
              <a:lnSpc>
                <a:spcPts val="3904"/>
              </a:lnSpc>
            </a:pPr>
            <a:endParaRPr lang="en-US" sz="2800" dirty="0">
              <a:solidFill>
                <a:srgbClr val="404040"/>
              </a:solidFill>
              <a:latin typeface="Montserrat" pitchFamily="2" charset="77"/>
            </a:endParaRPr>
          </a:p>
          <a:p>
            <a:pPr>
              <a:lnSpc>
                <a:spcPts val="3904"/>
              </a:lnSpc>
            </a:pPr>
            <a:r>
              <a:rPr lang="en-US" sz="2800" b="1" dirty="0" err="1">
                <a:solidFill>
                  <a:srgbClr val="404040"/>
                </a:solidFill>
                <a:latin typeface="Montserrat" pitchFamily="2" charset="77"/>
              </a:rPr>
              <a:t>Buuuut</a:t>
            </a:r>
            <a:r>
              <a:rPr lang="en-US" sz="2800" b="1" dirty="0">
                <a:solidFill>
                  <a:srgbClr val="404040"/>
                </a:solidFill>
                <a:latin typeface="Montserrat" pitchFamily="2" charset="77"/>
              </a:rPr>
              <a:t>, they are not :)</a:t>
            </a:r>
          </a:p>
          <a:p>
            <a:pPr>
              <a:lnSpc>
                <a:spcPts val="3904"/>
              </a:lnSpc>
            </a:pPr>
            <a:endParaRPr lang="en-US" sz="2800" dirty="0">
              <a:solidFill>
                <a:srgbClr val="404040"/>
              </a:solidFill>
              <a:latin typeface="Montserrat" pitchFamily="2" charset="77"/>
            </a:endParaRPr>
          </a:p>
          <a:p>
            <a:pPr>
              <a:lnSpc>
                <a:spcPts val="3904"/>
              </a:lnSpc>
            </a:pPr>
            <a:r>
              <a:rPr lang="en-US" sz="2800" dirty="0">
                <a:solidFill>
                  <a:srgbClr val="404040"/>
                </a:solidFill>
                <a:latin typeface="Montserrat" pitchFamily="2" charset="77"/>
              </a:rPr>
              <a:t>Let's try some differentiation.</a:t>
            </a:r>
          </a:p>
          <a:p>
            <a:pPr>
              <a:lnSpc>
                <a:spcPts val="3904"/>
              </a:lnSpc>
            </a:pPr>
            <a:r>
              <a:rPr lang="en-US" sz="2800" dirty="0">
                <a:solidFill>
                  <a:srgbClr val="404040"/>
                </a:solidFill>
                <a:latin typeface="Montserrat" pitchFamily="2" charset="77"/>
              </a:rPr>
              <a:t> </a:t>
            </a:r>
          </a:p>
        </p:txBody>
      </p:sp>
      <p:pic>
        <p:nvPicPr>
          <p:cNvPr id="11" name="Picture 10" descr="A person with long curly hair and mustache&#10;&#10;Description automatically generated">
            <a:extLst>
              <a:ext uri="{FF2B5EF4-FFF2-40B4-BE49-F238E27FC236}">
                <a16:creationId xmlns:a16="http://schemas.microsoft.com/office/drawing/2014/main" id="{2FAC8F45-057A-1995-E561-BEFEECF850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4475" y="3314700"/>
            <a:ext cx="5953125" cy="5953125"/>
          </a:xfrm>
          <a:prstGeom prst="roundRect">
            <a:avLst>
              <a:gd name="adj" fmla="val 7890"/>
            </a:avLst>
          </a:prstGeom>
        </p:spPr>
      </p:pic>
      <p:pic>
        <p:nvPicPr>
          <p:cNvPr id="12" name="Picture 11" descr="A blue and black logo&#10;&#10;Description automatically generated">
            <a:extLst>
              <a:ext uri="{FF2B5EF4-FFF2-40B4-BE49-F238E27FC236}">
                <a16:creationId xmlns:a16="http://schemas.microsoft.com/office/drawing/2014/main" id="{643CCF6D-A211-4C21-50EC-58E999046292}"/>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7" name="Freeform 7"/>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9" name="TextBox 9"/>
          <p:cNvSpPr txBox="1"/>
          <p:nvPr/>
        </p:nvSpPr>
        <p:spPr>
          <a:xfrm>
            <a:off x="7499613" y="2933700"/>
            <a:ext cx="10026387" cy="5233805"/>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pitchFamily="2" charset="77"/>
              </a:rPr>
              <a:t>DATA SCIENCE != MACHINE LEARNING</a:t>
            </a:r>
          </a:p>
          <a:p>
            <a:pPr>
              <a:lnSpc>
                <a:spcPct val="150000"/>
              </a:lnSpc>
            </a:pPr>
            <a:endParaRPr lang="en-GB" sz="2600" dirty="0">
              <a:solidFill>
                <a:srgbClr val="404040"/>
              </a:solidFill>
              <a:latin typeface="Montserrat" pitchFamily="2" charset="77"/>
            </a:endParaRPr>
          </a:p>
          <a:p>
            <a:pPr>
              <a:lnSpc>
                <a:spcPct val="150000"/>
              </a:lnSpc>
            </a:pPr>
            <a:r>
              <a:rPr lang="en-GB" sz="2600" b="1" dirty="0">
                <a:solidFill>
                  <a:srgbClr val="404040"/>
                </a:solidFill>
                <a:latin typeface="Montserrat" pitchFamily="2" charset="77"/>
              </a:rPr>
              <a:t>Machine learning </a:t>
            </a:r>
            <a:r>
              <a:rPr lang="en-GB" sz="2600" dirty="0">
                <a:solidFill>
                  <a:srgbClr val="404040"/>
                </a:solidFill>
                <a:latin typeface="Montserrat" pitchFamily="2" charset="77"/>
              </a:rPr>
              <a:t>- development of algorithms that enable computers to learn from data and make predictions or decisions (with human-like performance or better).</a:t>
            </a:r>
            <a:endParaRPr lang="en-US" sz="2600" dirty="0">
              <a:solidFill>
                <a:srgbClr val="404040"/>
              </a:solidFill>
              <a:latin typeface="Montserrat" pitchFamily="2" charset="77"/>
            </a:endParaRPr>
          </a:p>
          <a:p>
            <a:pPr>
              <a:lnSpc>
                <a:spcPct val="150000"/>
              </a:lnSpc>
            </a:pPr>
            <a:endParaRPr lang="en-US" sz="2600" dirty="0">
              <a:solidFill>
                <a:srgbClr val="404040"/>
              </a:solidFill>
              <a:latin typeface="Montserrat" pitchFamily="2" charset="77"/>
            </a:endParaRPr>
          </a:p>
          <a:p>
            <a:pPr>
              <a:lnSpc>
                <a:spcPct val="150000"/>
              </a:lnSpc>
            </a:pPr>
            <a:r>
              <a:rPr lang="en-US" sz="2600" b="1" dirty="0">
                <a:solidFill>
                  <a:srgbClr val="404040"/>
                </a:solidFill>
                <a:latin typeface="Montserrat" pitchFamily="2" charset="77"/>
              </a:rPr>
              <a:t>Data Science (DS) </a:t>
            </a:r>
            <a:r>
              <a:rPr lang="en-GB" sz="2600" dirty="0">
                <a:solidFill>
                  <a:srgbClr val="404040"/>
                </a:solidFill>
                <a:latin typeface="Montserrat" pitchFamily="2" charset="77"/>
              </a:rPr>
              <a:t>- a variety of techniques for extracting knowledge from data. This involves cleaning, normalizing, and </a:t>
            </a:r>
            <a:r>
              <a:rPr lang="en-GB" sz="2600" dirty="0" err="1">
                <a:solidFill>
                  <a:srgbClr val="404040"/>
                </a:solidFill>
                <a:latin typeface="Montserrat" pitchFamily="2" charset="77"/>
              </a:rPr>
              <a:t>analyzing</a:t>
            </a:r>
            <a:r>
              <a:rPr lang="en-GB" sz="2600" dirty="0">
                <a:solidFill>
                  <a:srgbClr val="404040"/>
                </a:solidFill>
                <a:latin typeface="Montserrat" pitchFamily="2" charset="77"/>
              </a:rPr>
              <a:t> large data to uncover patterns and trends.</a:t>
            </a:r>
          </a:p>
        </p:txBody>
      </p:sp>
      <p:sp>
        <p:nvSpPr>
          <p:cNvPr id="3" name="Freeform 5">
            <a:extLst>
              <a:ext uri="{FF2B5EF4-FFF2-40B4-BE49-F238E27FC236}">
                <a16:creationId xmlns:a16="http://schemas.microsoft.com/office/drawing/2014/main" id="{DBAD283B-0FF1-6EF2-E1F0-FA3E39445696}"/>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1" name="Picture 10" descr="A blue and black logo&#10;&#10;Description automatically generated">
            <a:extLst>
              <a:ext uri="{FF2B5EF4-FFF2-40B4-BE49-F238E27FC236}">
                <a16:creationId xmlns:a16="http://schemas.microsoft.com/office/drawing/2014/main" id="{D55942A5-D90B-D17A-7526-1C2FAF3AE5A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4" name="Straight Connector 3">
            <a:extLst>
              <a:ext uri="{FF2B5EF4-FFF2-40B4-BE49-F238E27FC236}">
                <a16:creationId xmlns:a16="http://schemas.microsoft.com/office/drawing/2014/main" id="{1718370F-5C65-D12C-D2A0-33858451DA9D}"/>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5" name="TextBox 3">
            <a:extLst>
              <a:ext uri="{FF2B5EF4-FFF2-40B4-BE49-F238E27FC236}">
                <a16:creationId xmlns:a16="http://schemas.microsoft.com/office/drawing/2014/main" id="{4433E060-E55D-7529-8B62-057F29411C91}"/>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4224651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Freeform 5"/>
          <p:cNvSpPr/>
          <p:nvPr/>
        </p:nvSpPr>
        <p:spPr>
          <a:xfrm>
            <a:off x="-29737" y="8991600"/>
            <a:ext cx="18317737"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2" name="Picture 1" descr="A blue and black logo&#10;&#10;Description automatically generated">
            <a:extLst>
              <a:ext uri="{FF2B5EF4-FFF2-40B4-BE49-F238E27FC236}">
                <a16:creationId xmlns:a16="http://schemas.microsoft.com/office/drawing/2014/main" id="{7A348D15-B373-5E5D-C587-23E98C5A46A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4" name="Straight Connector 3">
            <a:extLst>
              <a:ext uri="{FF2B5EF4-FFF2-40B4-BE49-F238E27FC236}">
                <a16:creationId xmlns:a16="http://schemas.microsoft.com/office/drawing/2014/main" id="{89858362-226E-1633-E912-F4D8623D48EC}"/>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10" name="TextBox 3">
            <a:extLst>
              <a:ext uri="{FF2B5EF4-FFF2-40B4-BE49-F238E27FC236}">
                <a16:creationId xmlns:a16="http://schemas.microsoft.com/office/drawing/2014/main" id="{5DC88EED-47F5-ACD0-1775-C48F518C0284}"/>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
        <p:nvSpPr>
          <p:cNvPr id="3" name="TextBox 9">
            <a:extLst>
              <a:ext uri="{FF2B5EF4-FFF2-40B4-BE49-F238E27FC236}">
                <a16:creationId xmlns:a16="http://schemas.microsoft.com/office/drawing/2014/main" id="{239D7B7C-EBCB-3C83-D4E3-3CA32E6939D1}"/>
              </a:ext>
            </a:extLst>
          </p:cNvPr>
          <p:cNvSpPr txBox="1"/>
          <p:nvPr/>
        </p:nvSpPr>
        <p:spPr>
          <a:xfrm>
            <a:off x="7696200" y="3695700"/>
            <a:ext cx="10254987" cy="5271508"/>
          </a:xfrm>
          <a:prstGeom prst="rect">
            <a:avLst/>
          </a:prstGeom>
        </p:spPr>
        <p:txBody>
          <a:bodyPr lIns="0" tIns="0" rIns="0" bIns="0" rtlCol="0" anchor="t">
            <a:spAutoFit/>
          </a:bodyPr>
          <a:lstStyle/>
          <a:p>
            <a:pPr>
              <a:lnSpc>
                <a:spcPts val="3904"/>
              </a:lnSpc>
            </a:pPr>
            <a:r>
              <a:rPr lang="en-US" sz="2800" b="1" u="sng" dirty="0">
                <a:solidFill>
                  <a:srgbClr val="404040"/>
                </a:solidFill>
                <a:latin typeface="Montserrat" pitchFamily="2" charset="77"/>
              </a:rPr>
              <a:t>Artificial Intelligence:</a:t>
            </a:r>
          </a:p>
          <a:p>
            <a:pPr>
              <a:lnSpc>
                <a:spcPts val="3904"/>
              </a:lnSpc>
            </a:pPr>
            <a:endParaRPr lang="en-US" sz="2800" u="sng" dirty="0">
              <a:solidFill>
                <a:srgbClr val="404040"/>
              </a:solidFill>
              <a:latin typeface="Montserrat" pitchFamily="2" charset="77"/>
            </a:endParaRPr>
          </a:p>
          <a:p>
            <a:pPr marL="690880" lvl="1" indent="-345440">
              <a:buFont typeface="Arial"/>
              <a:buChar char="•"/>
            </a:pPr>
            <a:r>
              <a:rPr lang="en-US" sz="2800" dirty="0">
                <a:solidFill>
                  <a:srgbClr val="404040"/>
                </a:solidFill>
                <a:latin typeface="Montserrat" pitchFamily="2" charset="77"/>
              </a:rPr>
              <a:t>The ability of computing systems to achieve human-like performance on complex tasks</a:t>
            </a:r>
          </a:p>
          <a:p>
            <a:pPr marL="690880" lvl="1" indent="-345440">
              <a:lnSpc>
                <a:spcPct val="150000"/>
              </a:lnSpc>
              <a:buFont typeface="Arial"/>
              <a:buChar char="•"/>
            </a:pPr>
            <a:r>
              <a:rPr lang="en-US" sz="2800" dirty="0">
                <a:solidFill>
                  <a:srgbClr val="404040"/>
                </a:solidFill>
                <a:latin typeface="Montserrat" pitchFamily="2" charset="77"/>
              </a:rPr>
              <a:t>Conceptual umbrella term</a:t>
            </a:r>
          </a:p>
          <a:p>
            <a:pPr marL="345440" lvl="1">
              <a:lnSpc>
                <a:spcPct val="150000"/>
              </a:lnSpc>
            </a:pPr>
            <a:endParaRPr lang="en-US" sz="2800"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a:rPr>
              <a:t>AI is the </a:t>
            </a:r>
            <a:r>
              <a:rPr lang="en-US" sz="2800" b="1" u="sng" dirty="0">
                <a:solidFill>
                  <a:srgbClr val="404040"/>
                </a:solidFill>
                <a:latin typeface="Montserrat"/>
              </a:rPr>
              <a:t>outcome</a:t>
            </a:r>
            <a:r>
              <a:rPr lang="en-US" sz="2800" b="1" dirty="0">
                <a:solidFill>
                  <a:srgbClr val="404040"/>
                </a:solidFill>
                <a:latin typeface="Montserrat"/>
              </a:rPr>
              <a:t>, not the method</a:t>
            </a:r>
          </a:p>
          <a:p>
            <a:pPr>
              <a:lnSpc>
                <a:spcPts val="3904"/>
              </a:lnSpc>
            </a:pPr>
            <a:endParaRPr lang="en-US" sz="3000" dirty="0">
              <a:solidFill>
                <a:srgbClr val="404040"/>
              </a:solidFill>
              <a:latin typeface="Montserrat" pitchFamily="2" charset="77"/>
            </a:endParaRPr>
          </a:p>
          <a:p>
            <a:pPr>
              <a:lnSpc>
                <a:spcPts val="3904"/>
              </a:lnSpc>
            </a:pPr>
            <a:endParaRPr lang="en-US" sz="3000" dirty="0">
              <a:solidFill>
                <a:srgbClr val="404040"/>
              </a:solidFill>
              <a:latin typeface="Montserrat" pitchFamily="2" charset="77"/>
            </a:endParaRPr>
          </a:p>
          <a:p>
            <a:pPr>
              <a:lnSpc>
                <a:spcPts val="3904"/>
              </a:lnSpc>
            </a:pPr>
            <a:r>
              <a:rPr lang="en-US" sz="3000" dirty="0">
                <a:solidFill>
                  <a:srgbClr val="404040"/>
                </a:solidFill>
                <a:latin typeface="Montserrat" pitchFamily="2" charset="77"/>
              </a:rPr>
              <a:t> </a:t>
            </a:r>
          </a:p>
        </p:txBody>
      </p:sp>
      <p:sp>
        <p:nvSpPr>
          <p:cNvPr id="6" name="Freeform 7">
            <a:extLst>
              <a:ext uri="{FF2B5EF4-FFF2-40B4-BE49-F238E27FC236}">
                <a16:creationId xmlns:a16="http://schemas.microsoft.com/office/drawing/2014/main" id="{7EB0789E-025C-C21D-F355-334328F8238E}"/>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5"/>
            <a:stretch>
              <a:fillRect/>
            </a:stretch>
          </a:blipFill>
        </p:spPr>
        <p:txBody>
          <a:bodyPr/>
          <a:lstStyle/>
          <a:p>
            <a:endParaRPr lang="en-DK"/>
          </a:p>
        </p:txBody>
      </p:sp>
    </p:spTree>
    <p:extLst>
      <p:ext uri="{BB962C8B-B14F-4D97-AF65-F5344CB8AC3E}">
        <p14:creationId xmlns:p14="http://schemas.microsoft.com/office/powerpoint/2010/main" val="182654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596256" y="2995729"/>
            <a:ext cx="9609256" cy="5805372"/>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a:rPr>
              <a:t>Machine Learning:</a:t>
            </a:r>
          </a:p>
          <a:p>
            <a:pPr>
              <a:lnSpc>
                <a:spcPts val="3904"/>
              </a:lnSpc>
            </a:pPr>
            <a:endParaRPr lang="en-US" sz="2800" u="sng"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a:rPr>
              <a:t>"Technologies and algorithms that enable systems to identify patterns, make decisions, and improve themselves through experience and data" [1]</a:t>
            </a:r>
          </a:p>
          <a:p>
            <a:pPr marL="690880" lvl="1" indent="-345440">
              <a:lnSpc>
                <a:spcPct val="150000"/>
              </a:lnSpc>
              <a:buFont typeface="Arial"/>
              <a:buChar char="•"/>
            </a:pPr>
            <a:r>
              <a:rPr lang="en-US" sz="2800" dirty="0">
                <a:solidFill>
                  <a:srgbClr val="404040"/>
                </a:solidFill>
                <a:latin typeface="Montserrat"/>
              </a:rPr>
              <a:t>Machine learning </a:t>
            </a:r>
            <a:r>
              <a:rPr lang="en-US" sz="2800" u="sng" dirty="0">
                <a:solidFill>
                  <a:srgbClr val="404040"/>
                </a:solidFill>
                <a:latin typeface="Montserrat"/>
              </a:rPr>
              <a:t>is methodology</a:t>
            </a:r>
            <a:r>
              <a:rPr lang="en-US" sz="2800" dirty="0">
                <a:solidFill>
                  <a:srgbClr val="404040"/>
                </a:solidFill>
                <a:latin typeface="Montserrat"/>
              </a:rPr>
              <a:t>.</a:t>
            </a:r>
          </a:p>
          <a:p>
            <a:pPr marL="690880" lvl="1" indent="-345440">
              <a:buFont typeface="Arial"/>
              <a:buChar char="•"/>
            </a:pPr>
            <a:endParaRPr lang="en-US" sz="2800"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pitchFamily="2" charset="77"/>
              </a:rPr>
              <a:t>Currently our most successful way of achieving AI </a:t>
            </a:r>
          </a:p>
          <a:p>
            <a:pPr>
              <a:lnSpc>
                <a:spcPts val="3904"/>
              </a:lnSpc>
            </a:pPr>
            <a:r>
              <a:rPr lang="en-US" sz="3200" dirty="0">
                <a:solidFill>
                  <a:srgbClr val="404040"/>
                </a:solidFill>
                <a:latin typeface="Now"/>
              </a:rPr>
              <a:t> </a:t>
            </a:r>
          </a:p>
        </p:txBody>
      </p:sp>
      <p:sp>
        <p:nvSpPr>
          <p:cNvPr id="10" name="Freeform 7">
            <a:extLst>
              <a:ext uri="{FF2B5EF4-FFF2-40B4-BE49-F238E27FC236}">
                <a16:creationId xmlns:a16="http://schemas.microsoft.com/office/drawing/2014/main" id="{DCE89ABE-F9C8-87D7-44B7-AAD4B984DCEE}"/>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4" name="Freeform 5">
            <a:extLst>
              <a:ext uri="{FF2B5EF4-FFF2-40B4-BE49-F238E27FC236}">
                <a16:creationId xmlns:a16="http://schemas.microsoft.com/office/drawing/2014/main" id="{6C38A13A-FE7D-BD05-52BE-926C169517EA}"/>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6" name="Picture 15" descr="A blue and black logo&#10;&#10;Description automatically generated">
            <a:extLst>
              <a:ext uri="{FF2B5EF4-FFF2-40B4-BE49-F238E27FC236}">
                <a16:creationId xmlns:a16="http://schemas.microsoft.com/office/drawing/2014/main" id="{D79A7B9B-823F-703C-C4F4-7157B24962EE}"/>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17" name="TextBox 10">
            <a:extLst>
              <a:ext uri="{FF2B5EF4-FFF2-40B4-BE49-F238E27FC236}">
                <a16:creationId xmlns:a16="http://schemas.microsoft.com/office/drawing/2014/main" id="{82ED2A75-CA57-6F73-2320-EFF1A5D0BD23}"/>
              </a:ext>
            </a:extLst>
          </p:cNvPr>
          <p:cNvSpPr txBox="1"/>
          <p:nvPr/>
        </p:nvSpPr>
        <p:spPr>
          <a:xfrm>
            <a:off x="180109" y="9403035"/>
            <a:ext cx="6307931" cy="306705"/>
          </a:xfrm>
          <a:prstGeom prst="rect">
            <a:avLst/>
          </a:prstGeom>
        </p:spPr>
        <p:txBody>
          <a:bodyPr lIns="0" tIns="0" rIns="0" bIns="0" rtlCol="0" anchor="t">
            <a:spAutoFit/>
          </a:bodyPr>
          <a:lstStyle/>
          <a:p>
            <a:pPr algn="ctr">
              <a:lnSpc>
                <a:spcPts val="2520"/>
              </a:lnSpc>
            </a:pPr>
            <a:r>
              <a:rPr lang="en-US" sz="1800" dirty="0">
                <a:solidFill>
                  <a:srgbClr val="404040"/>
                </a:solidFill>
                <a:latin typeface="Glacial Indifference"/>
              </a:rPr>
              <a:t>1. https://ai.engineering.columbia.edu/ai-vs-machine-learning/</a:t>
            </a:r>
          </a:p>
        </p:txBody>
      </p:sp>
      <p:cxnSp>
        <p:nvCxnSpPr>
          <p:cNvPr id="2" name="Straight Connector 1">
            <a:extLst>
              <a:ext uri="{FF2B5EF4-FFF2-40B4-BE49-F238E27FC236}">
                <a16:creationId xmlns:a16="http://schemas.microsoft.com/office/drawing/2014/main" id="{34130E8B-4572-2239-790B-F97A8AB51259}"/>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3" name="TextBox 3">
            <a:extLst>
              <a:ext uri="{FF2B5EF4-FFF2-40B4-BE49-F238E27FC236}">
                <a16:creationId xmlns:a16="http://schemas.microsoft.com/office/drawing/2014/main" id="{F7B57BA4-E671-D4D3-6031-18BCE5DF32D1}"/>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869861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596000" y="2995200"/>
            <a:ext cx="9075855" cy="2964466"/>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pitchFamily="2" charset="77"/>
              </a:rPr>
              <a:t>Deep Learning:</a:t>
            </a:r>
          </a:p>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When you do </a:t>
            </a:r>
            <a:r>
              <a:rPr lang="en-US" sz="2800" b="1" dirty="0">
                <a:solidFill>
                  <a:srgbClr val="404040"/>
                </a:solidFill>
                <a:latin typeface="Montserrat" pitchFamily="2" charset="77"/>
              </a:rPr>
              <a:t>ML</a:t>
            </a:r>
            <a:r>
              <a:rPr lang="en-US" sz="2800" dirty="0">
                <a:solidFill>
                  <a:srgbClr val="404040"/>
                </a:solidFill>
                <a:latin typeface="Montserrat" pitchFamily="2" charset="77"/>
              </a:rPr>
              <a:t> by means of a </a:t>
            </a:r>
            <a:r>
              <a:rPr lang="en-US" sz="2800" b="1" dirty="0">
                <a:solidFill>
                  <a:srgbClr val="404040"/>
                </a:solidFill>
                <a:latin typeface="Montserrat" pitchFamily="2" charset="77"/>
              </a:rPr>
              <a:t>deep neural network</a:t>
            </a:r>
          </a:p>
          <a:p>
            <a:pPr marL="345441" lvl="1">
              <a:lnSpc>
                <a:spcPts val="3904"/>
              </a:lnSpc>
            </a:pPr>
            <a:endParaRPr lang="en-US" sz="2800" b="1"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This is a type of/sub-class of (ML).</a:t>
            </a:r>
            <a:endParaRPr lang="en-US" sz="2800" b="1" dirty="0">
              <a:solidFill>
                <a:srgbClr val="404040"/>
              </a:solidFill>
              <a:latin typeface="Montserrat" pitchFamily="2" charset="77"/>
            </a:endParaRPr>
          </a:p>
        </p:txBody>
      </p:sp>
      <p:sp>
        <p:nvSpPr>
          <p:cNvPr id="8" name="Freeform 7">
            <a:extLst>
              <a:ext uri="{FF2B5EF4-FFF2-40B4-BE49-F238E27FC236}">
                <a16:creationId xmlns:a16="http://schemas.microsoft.com/office/drawing/2014/main" id="{F5CA10B4-4EFC-B7B1-628C-E31D58C80B55}"/>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1" name="TextBox 10">
            <a:extLst>
              <a:ext uri="{FF2B5EF4-FFF2-40B4-BE49-F238E27FC236}">
                <a16:creationId xmlns:a16="http://schemas.microsoft.com/office/drawing/2014/main" id="{D1D3DD33-057F-9D78-C673-3D2C9AC791A4}"/>
              </a:ext>
            </a:extLst>
          </p:cNvPr>
          <p:cNvSpPr txBox="1"/>
          <p:nvPr/>
        </p:nvSpPr>
        <p:spPr>
          <a:xfrm>
            <a:off x="7596000" y="6591301"/>
            <a:ext cx="8858155" cy="1877437"/>
          </a:xfrm>
          <a:prstGeom prst="rect">
            <a:avLst/>
          </a:prstGeom>
          <a:noFill/>
        </p:spPr>
        <p:txBody>
          <a:bodyPr wrap="square">
            <a:spAutoFit/>
          </a:bodyPr>
          <a:lstStyle/>
          <a:p>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often taken to mean ML/AI, but the term is much broader than that!</a:t>
            </a:r>
          </a:p>
          <a:p>
            <a:endParaRPr lang="en-US" sz="2800" dirty="0">
              <a:solidFill>
                <a:srgbClr val="404040"/>
              </a:solidFill>
              <a:latin typeface="Montserrat" pitchFamily="2" charset="77"/>
            </a:endParaRPr>
          </a:p>
          <a:p>
            <a:r>
              <a:rPr lang="en-US" sz="2800" dirty="0">
                <a:solidFill>
                  <a:srgbClr val="404040"/>
                </a:solidFill>
                <a:latin typeface="Montserrat" pitchFamily="2" charset="77"/>
              </a:rPr>
              <a:t>…and this is not a course on ML/AI.</a:t>
            </a:r>
            <a:r>
              <a:rPr lang="en-US" sz="3200" dirty="0">
                <a:solidFill>
                  <a:srgbClr val="404040"/>
                </a:solidFill>
                <a:latin typeface="Now"/>
              </a:rPr>
              <a:t> </a:t>
            </a:r>
          </a:p>
        </p:txBody>
      </p:sp>
      <p:sp>
        <p:nvSpPr>
          <p:cNvPr id="7" name="Freeform 5">
            <a:extLst>
              <a:ext uri="{FF2B5EF4-FFF2-40B4-BE49-F238E27FC236}">
                <a16:creationId xmlns:a16="http://schemas.microsoft.com/office/drawing/2014/main" id="{A9A03A7F-4B66-D086-BE9E-A9A72E2DB967}"/>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2" name="Picture 11" descr="A blue and black logo&#10;&#10;Description automatically generated">
            <a:extLst>
              <a:ext uri="{FF2B5EF4-FFF2-40B4-BE49-F238E27FC236}">
                <a16:creationId xmlns:a16="http://schemas.microsoft.com/office/drawing/2014/main" id="{B2F77FAC-C9DE-B8E4-48E4-09A65E45AB21}"/>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2" name="Straight Connector 1">
            <a:extLst>
              <a:ext uri="{FF2B5EF4-FFF2-40B4-BE49-F238E27FC236}">
                <a16:creationId xmlns:a16="http://schemas.microsoft.com/office/drawing/2014/main" id="{37A8F34F-3F8A-80E8-45A0-09EA248E0999}"/>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3" name="TextBox 3">
            <a:extLst>
              <a:ext uri="{FF2B5EF4-FFF2-40B4-BE49-F238E27FC236}">
                <a16:creationId xmlns:a16="http://schemas.microsoft.com/office/drawing/2014/main" id="{B5CD8E5C-5B7B-FCD1-5518-486DE9C5C3FC}"/>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755943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11" name="Group 11"/>
          <p:cNvGrpSpPr/>
          <p:nvPr/>
        </p:nvGrpSpPr>
        <p:grpSpPr>
          <a:xfrm>
            <a:off x="1" y="0"/>
            <a:ext cx="18288000" cy="2894269"/>
            <a:chOff x="0" y="0"/>
            <a:chExt cx="4936713" cy="227113"/>
          </a:xfrm>
        </p:grpSpPr>
        <p:sp>
          <p:nvSpPr>
            <p:cNvPr id="12" name="Freeform 12"/>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3" name="TextBox 13"/>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2016081" y="991984"/>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 name="Group 4"/>
          <p:cNvGrpSpPr/>
          <p:nvPr/>
        </p:nvGrpSpPr>
        <p:grpSpPr>
          <a:xfrm>
            <a:off x="1232153" y="3695700"/>
            <a:ext cx="7173423" cy="4292874"/>
            <a:chOff x="0" y="0"/>
            <a:chExt cx="1515567" cy="972307"/>
          </a:xfrm>
        </p:grpSpPr>
        <p:sp>
          <p:nvSpPr>
            <p:cNvPr id="5" name="Freeform 5"/>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CCDADD"/>
            </a:solidFill>
          </p:spPr>
          <p:txBody>
            <a:bodyPr/>
            <a:lstStyle/>
            <a:p>
              <a:endParaRPr lang="en-DK"/>
            </a:p>
          </p:txBody>
        </p:sp>
        <p:sp>
          <p:nvSpPr>
            <p:cNvPr id="6" name="TextBox 6"/>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grpSp>
        <p:nvGrpSpPr>
          <p:cNvPr id="7" name="Group 7"/>
          <p:cNvGrpSpPr/>
          <p:nvPr/>
        </p:nvGrpSpPr>
        <p:grpSpPr>
          <a:xfrm>
            <a:off x="9144000" y="5490447"/>
            <a:ext cx="7491176" cy="3804569"/>
            <a:chOff x="0" y="0"/>
            <a:chExt cx="1515567" cy="972307"/>
          </a:xfrm>
        </p:grpSpPr>
        <p:sp>
          <p:nvSpPr>
            <p:cNvPr id="8" name="Freeform 8"/>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9AC4F8"/>
            </a:solidFill>
          </p:spPr>
          <p:txBody>
            <a:bodyPr/>
            <a:lstStyle/>
            <a:p>
              <a:endParaRPr lang="en-DK" dirty="0"/>
            </a:p>
          </p:txBody>
        </p:sp>
        <p:sp>
          <p:nvSpPr>
            <p:cNvPr id="9" name="TextBox 9"/>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sp>
        <p:nvSpPr>
          <p:cNvPr id="10" name="TextBox 10"/>
          <p:cNvSpPr txBox="1"/>
          <p:nvPr/>
        </p:nvSpPr>
        <p:spPr>
          <a:xfrm>
            <a:off x="1750056" y="4182467"/>
            <a:ext cx="6173543" cy="3339569"/>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combines math, statistics, programming and algorithms with </a:t>
            </a:r>
            <a:r>
              <a:rPr lang="en-US" sz="2800" b="1" dirty="0">
                <a:solidFill>
                  <a:srgbClr val="404040"/>
                </a:solidFill>
                <a:latin typeface="Montserrat" pitchFamily="2" charset="77"/>
              </a:rPr>
              <a:t>domain</a:t>
            </a:r>
            <a:r>
              <a:rPr lang="en-US" sz="2800" dirty="0">
                <a:solidFill>
                  <a:srgbClr val="404040"/>
                </a:solidFill>
                <a:latin typeface="Montserrat" pitchFamily="2" charset="77"/>
              </a:rPr>
              <a:t> </a:t>
            </a:r>
            <a:r>
              <a:rPr lang="en-US" sz="2800" b="1" dirty="0">
                <a:solidFill>
                  <a:srgbClr val="404040"/>
                </a:solidFill>
                <a:latin typeface="Montserrat" pitchFamily="2" charset="77"/>
              </a:rPr>
              <a:t>expertise</a:t>
            </a:r>
            <a:r>
              <a:rPr lang="en-US" sz="2800" dirty="0">
                <a:solidFill>
                  <a:srgbClr val="404040"/>
                </a:solidFill>
                <a:latin typeface="Montserrat" pitchFamily="2" charset="77"/>
              </a:rPr>
              <a:t> in order to extract insights from data.</a:t>
            </a:r>
          </a:p>
          <a:p>
            <a:pPr>
              <a:lnSpc>
                <a:spcPts val="4392"/>
              </a:lnSpc>
            </a:pPr>
            <a:r>
              <a:rPr lang="en-US" sz="2800" dirty="0">
                <a:solidFill>
                  <a:srgbClr val="404040"/>
                </a:solidFill>
                <a:latin typeface="Montserrat" pitchFamily="2" charset="77"/>
              </a:rPr>
              <a:t>- </a:t>
            </a:r>
            <a:r>
              <a:rPr lang="en-US" sz="2800" b="1" dirty="0">
                <a:solidFill>
                  <a:srgbClr val="404040"/>
                </a:solidFill>
                <a:latin typeface="Montserrat" pitchFamily="2" charset="77"/>
              </a:rPr>
              <a:t>IBM</a:t>
            </a:r>
          </a:p>
        </p:txBody>
      </p:sp>
      <p:sp>
        <p:nvSpPr>
          <p:cNvPr id="14" name="TextBox 14"/>
          <p:cNvSpPr txBox="1"/>
          <p:nvPr/>
        </p:nvSpPr>
        <p:spPr>
          <a:xfrm>
            <a:off x="9700975" y="5967099"/>
            <a:ext cx="6397683" cy="2768900"/>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the processing of data with the goal to </a:t>
            </a:r>
            <a:r>
              <a:rPr lang="en-US" sz="2800" b="1" dirty="0">
                <a:solidFill>
                  <a:srgbClr val="404040"/>
                </a:solidFill>
                <a:latin typeface="Montserrat" pitchFamily="2" charset="77"/>
              </a:rPr>
              <a:t>learn something </a:t>
            </a:r>
            <a:r>
              <a:rPr lang="en-US" sz="2800" dirty="0">
                <a:solidFill>
                  <a:srgbClr val="404040"/>
                </a:solidFill>
                <a:latin typeface="Montserrat" pitchFamily="2" charset="77"/>
              </a:rPr>
              <a:t>about its characteristics or answer a scientific question.</a:t>
            </a:r>
          </a:p>
          <a:p>
            <a:pPr>
              <a:lnSpc>
                <a:spcPts val="4392"/>
              </a:lnSpc>
            </a:pPr>
            <a:r>
              <a:rPr lang="en-US" sz="2800" dirty="0">
                <a:solidFill>
                  <a:srgbClr val="404040"/>
                </a:solidFill>
                <a:latin typeface="Montserrat" pitchFamily="2" charset="77"/>
              </a:rPr>
              <a:t>- </a:t>
            </a:r>
            <a:r>
              <a:rPr lang="en-US" sz="2800" b="1" dirty="0" err="1">
                <a:solidFill>
                  <a:srgbClr val="404040"/>
                </a:solidFill>
                <a:latin typeface="Montserrat" pitchFamily="2" charset="77"/>
              </a:rPr>
              <a:t>HeaDS</a:t>
            </a:r>
            <a:endParaRPr lang="en-US" sz="2800" b="1" dirty="0">
              <a:solidFill>
                <a:srgbClr val="404040"/>
              </a:solidFill>
              <a:latin typeface="Montserrat" pitchFamily="2" charset="77"/>
            </a:endParaRPr>
          </a:p>
        </p:txBody>
      </p:sp>
      <p:pic>
        <p:nvPicPr>
          <p:cNvPr id="16" name="Picture 15">
            <a:extLst>
              <a:ext uri="{FF2B5EF4-FFF2-40B4-BE49-F238E27FC236}">
                <a16:creationId xmlns:a16="http://schemas.microsoft.com/office/drawing/2014/main" id="{A53057D5-0825-A3AB-A7EB-B95D7037B53E}"/>
              </a:ext>
            </a:extLst>
          </p:cNvPr>
          <p:cNvPicPr>
            <a:picLocks noChangeAspect="1"/>
          </p:cNvPicPr>
          <p:nvPr/>
        </p:nvPicPr>
        <p:blipFill>
          <a:blip r:embed="rId3"/>
          <a:stretch>
            <a:fillRect/>
          </a:stretch>
        </p:blipFill>
        <p:spPr>
          <a:xfrm>
            <a:off x="12349308" y="1295940"/>
            <a:ext cx="5502826" cy="3130350"/>
          </a:xfrm>
          <a:prstGeom prst="rect">
            <a:avLst/>
          </a:prstGeom>
        </p:spPr>
      </p:pic>
      <p:pic>
        <p:nvPicPr>
          <p:cNvPr id="2" name="Picture 1" descr="A blue and black logo&#10;&#10;Description automatically generated">
            <a:extLst>
              <a:ext uri="{FF2B5EF4-FFF2-40B4-BE49-F238E27FC236}">
                <a16:creationId xmlns:a16="http://schemas.microsoft.com/office/drawing/2014/main" id="{9E124161-74F3-43A9-E6CA-8EC8D9FB0229}"/>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5" name="TextBox 9">
            <a:extLst>
              <a:ext uri="{FF2B5EF4-FFF2-40B4-BE49-F238E27FC236}">
                <a16:creationId xmlns:a16="http://schemas.microsoft.com/office/drawing/2014/main" id="{675294CD-E2CF-954F-408F-7991845E1F06}"/>
              </a:ext>
            </a:extLst>
          </p:cNvPr>
          <p:cNvSpPr txBox="1"/>
          <p:nvPr/>
        </p:nvSpPr>
        <p:spPr>
          <a:xfrm>
            <a:off x="1137078" y="4356763"/>
            <a:ext cx="8115300" cy="3977884"/>
          </a:xfrm>
          <a:prstGeom prst="rect">
            <a:avLst/>
          </a:prstGeom>
        </p:spPr>
        <p:txBody>
          <a:bodyPr wrap="square" lIns="0" tIns="0" rIns="0" bIns="0" rtlCol="0" anchor="t">
            <a:spAutoFit/>
          </a:bodyPr>
          <a:lstStyle/>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A </a:t>
            </a:r>
            <a:r>
              <a:rPr lang="en-US" sz="2800" b="1" dirty="0">
                <a:solidFill>
                  <a:srgbClr val="404040"/>
                </a:solidFill>
                <a:latin typeface="Montserrat" pitchFamily="2" charset="77"/>
              </a:rPr>
              <a:t>cross-disciplinary</a:t>
            </a:r>
            <a:r>
              <a:rPr lang="en-US" sz="2800" dirty="0">
                <a:solidFill>
                  <a:srgbClr val="404040"/>
                </a:solidFill>
                <a:latin typeface="Montserrat" pitchFamily="2" charset="77"/>
              </a:rPr>
              <a:t> undertaking that draws on many disciplines and is in turn becoming part of many disciplines.</a:t>
            </a:r>
          </a:p>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Data matters, one size analysis does not fit all.</a:t>
            </a:r>
          </a:p>
          <a:p>
            <a:pPr marL="345441" lvl="1">
              <a:lnSpc>
                <a:spcPts val="3904"/>
              </a:lnSpc>
            </a:pPr>
            <a:endParaRPr lang="en-US" sz="3200" dirty="0">
              <a:solidFill>
                <a:srgbClr val="404040"/>
              </a:solidFill>
              <a:latin typeface="Now"/>
            </a:endParaRPr>
          </a:p>
        </p:txBody>
      </p:sp>
      <p:sp>
        <p:nvSpPr>
          <p:cNvPr id="5" name="Freeform 12">
            <a:extLst>
              <a:ext uri="{FF2B5EF4-FFF2-40B4-BE49-F238E27FC236}">
                <a16:creationId xmlns:a16="http://schemas.microsoft.com/office/drawing/2014/main" id="{23BE8142-B8F9-39C2-78E8-944DF6E69CE4}"/>
              </a:ext>
            </a:extLst>
          </p:cNvPr>
          <p:cNvSpPr/>
          <p:nvPr/>
        </p:nvSpPr>
        <p:spPr>
          <a:xfrm>
            <a:off x="1" y="499098"/>
            <a:ext cx="18288000" cy="2188541"/>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TextBox 3">
            <a:extLst>
              <a:ext uri="{FF2B5EF4-FFF2-40B4-BE49-F238E27FC236}">
                <a16:creationId xmlns:a16="http://schemas.microsoft.com/office/drawing/2014/main" id="{1C887D9A-DC10-8E11-2C8D-FBE4A86A20C0}"/>
              </a:ext>
            </a:extLst>
          </p:cNvPr>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3" name="Group 42">
            <a:extLst>
              <a:ext uri="{FF2B5EF4-FFF2-40B4-BE49-F238E27FC236}">
                <a16:creationId xmlns:a16="http://schemas.microsoft.com/office/drawing/2014/main" id="{FAC102BE-AEAD-9F23-AA55-EBB5AFD4376F}"/>
              </a:ext>
            </a:extLst>
          </p:cNvPr>
          <p:cNvGrpSpPr>
            <a:grpSpLocks noChangeAspect="1"/>
          </p:cNvGrpSpPr>
          <p:nvPr/>
        </p:nvGrpSpPr>
        <p:grpSpPr>
          <a:xfrm>
            <a:off x="10134600" y="3086100"/>
            <a:ext cx="7086600" cy="6394244"/>
            <a:chOff x="9906000" y="3213025"/>
            <a:chExt cx="7620000" cy="6875531"/>
          </a:xfrm>
        </p:grpSpPr>
        <p:grpSp>
          <p:nvGrpSpPr>
            <p:cNvPr id="20" name="Group 12">
              <a:extLst>
                <a:ext uri="{FF2B5EF4-FFF2-40B4-BE49-F238E27FC236}">
                  <a16:creationId xmlns:a16="http://schemas.microsoft.com/office/drawing/2014/main" id="{CBF112A2-EAFC-B849-571F-861A929F93AB}"/>
                </a:ext>
              </a:extLst>
            </p:cNvPr>
            <p:cNvGrpSpPr>
              <a:grpSpLocks noChangeAspect="1"/>
            </p:cNvGrpSpPr>
            <p:nvPr/>
          </p:nvGrpSpPr>
          <p:grpSpPr>
            <a:xfrm>
              <a:off x="11267987" y="3213025"/>
              <a:ext cx="4680000" cy="4680000"/>
              <a:chOff x="-33631" y="-89227"/>
              <a:chExt cx="809173" cy="825827"/>
            </a:xfrm>
          </p:grpSpPr>
          <p:sp>
            <p:nvSpPr>
              <p:cNvPr id="21" name="Freeform 13">
                <a:extLst>
                  <a:ext uri="{FF2B5EF4-FFF2-40B4-BE49-F238E27FC236}">
                    <a16:creationId xmlns:a16="http://schemas.microsoft.com/office/drawing/2014/main" id="{0C31A633-CF5F-9511-0B8C-B8C5AD36D043}"/>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22" name="TextBox 14">
                <a:extLst>
                  <a:ext uri="{FF2B5EF4-FFF2-40B4-BE49-F238E27FC236}">
                    <a16:creationId xmlns:a16="http://schemas.microsoft.com/office/drawing/2014/main" id="{0C24E3D1-AD9F-1393-4403-EB29978BE30D}"/>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0" name="Group 6">
              <a:extLst>
                <a:ext uri="{FF2B5EF4-FFF2-40B4-BE49-F238E27FC236}">
                  <a16:creationId xmlns:a16="http://schemas.microsoft.com/office/drawing/2014/main" id="{0E5A03D2-A121-0B6A-56C8-F9ECE106B0F4}"/>
                </a:ext>
              </a:extLst>
            </p:cNvPr>
            <p:cNvGrpSpPr>
              <a:grpSpLocks noChangeAspect="1"/>
            </p:cNvGrpSpPr>
            <p:nvPr/>
          </p:nvGrpSpPr>
          <p:grpSpPr>
            <a:xfrm>
              <a:off x="12735839" y="5408556"/>
              <a:ext cx="4659116" cy="4680000"/>
              <a:chOff x="1813" y="0"/>
              <a:chExt cx="809173" cy="812800"/>
            </a:xfrm>
          </p:grpSpPr>
          <p:sp>
            <p:nvSpPr>
              <p:cNvPr id="14" name="Freeform 7">
                <a:extLst>
                  <a:ext uri="{FF2B5EF4-FFF2-40B4-BE49-F238E27FC236}">
                    <a16:creationId xmlns:a16="http://schemas.microsoft.com/office/drawing/2014/main" id="{F46568F3-60CA-F7B2-0E9A-D9C392A631D0}"/>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16" name="TextBox 8">
                <a:extLst>
                  <a:ext uri="{FF2B5EF4-FFF2-40B4-BE49-F238E27FC236}">
                    <a16:creationId xmlns:a16="http://schemas.microsoft.com/office/drawing/2014/main" id="{4812BDE6-724D-1B8F-FC92-1861AE50FBD2}"/>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17" name="Group 9">
              <a:extLst>
                <a:ext uri="{FF2B5EF4-FFF2-40B4-BE49-F238E27FC236}">
                  <a16:creationId xmlns:a16="http://schemas.microsoft.com/office/drawing/2014/main" id="{FDC1E5CC-5370-BB66-044E-9BA9B81E15BC}"/>
                </a:ext>
              </a:extLst>
            </p:cNvPr>
            <p:cNvGrpSpPr>
              <a:grpSpLocks noChangeAspect="1"/>
            </p:cNvGrpSpPr>
            <p:nvPr/>
          </p:nvGrpSpPr>
          <p:grpSpPr>
            <a:xfrm>
              <a:off x="9906000" y="5329587"/>
              <a:ext cx="4680000" cy="4680000"/>
              <a:chOff x="10788" y="24573"/>
              <a:chExt cx="809173" cy="812800"/>
            </a:xfrm>
          </p:grpSpPr>
          <p:sp>
            <p:nvSpPr>
              <p:cNvPr id="18" name="Freeform 10">
                <a:extLst>
                  <a:ext uri="{FF2B5EF4-FFF2-40B4-BE49-F238E27FC236}">
                    <a16:creationId xmlns:a16="http://schemas.microsoft.com/office/drawing/2014/main" id="{8194926F-1EFA-ACAB-6670-89FDA9F21367}"/>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19" name="TextBox 11">
                <a:extLst>
                  <a:ext uri="{FF2B5EF4-FFF2-40B4-BE49-F238E27FC236}">
                    <a16:creationId xmlns:a16="http://schemas.microsoft.com/office/drawing/2014/main" id="{4BDC726B-8906-155D-28DE-C978138D2A2B}"/>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3" name="TextBox 21">
              <a:extLst>
                <a:ext uri="{FF2B5EF4-FFF2-40B4-BE49-F238E27FC236}">
                  <a16:creationId xmlns:a16="http://schemas.microsoft.com/office/drawing/2014/main" id="{F20589DC-02D0-1E0A-641E-4D1EC5D13F71}"/>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24" name="TextBox 22">
              <a:extLst>
                <a:ext uri="{FF2B5EF4-FFF2-40B4-BE49-F238E27FC236}">
                  <a16:creationId xmlns:a16="http://schemas.microsoft.com/office/drawing/2014/main" id="{2729DF05-4341-D670-0BDD-CDC6F6466F31}"/>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25" name="TextBox 23">
              <a:extLst>
                <a:ext uri="{FF2B5EF4-FFF2-40B4-BE49-F238E27FC236}">
                  <a16:creationId xmlns:a16="http://schemas.microsoft.com/office/drawing/2014/main" id="{E8EB9550-A1F1-E5D1-DCE4-DA76F480C5A6}"/>
                </a:ext>
              </a:extLst>
            </p:cNvPr>
            <p:cNvSpPr txBox="1"/>
            <p:nvPr/>
          </p:nvSpPr>
          <p:spPr>
            <a:xfrm>
              <a:off x="14432898" y="7124700"/>
              <a:ext cx="3093102" cy="851708"/>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DOMAIN KNOWLEDGE</a:t>
              </a:r>
            </a:p>
          </p:txBody>
        </p:sp>
        <p:sp>
          <p:nvSpPr>
            <p:cNvPr id="28" name="TextBox 31">
              <a:extLst>
                <a:ext uri="{FF2B5EF4-FFF2-40B4-BE49-F238E27FC236}">
                  <a16:creationId xmlns:a16="http://schemas.microsoft.com/office/drawing/2014/main" id="{273CC1EE-8DB4-072E-599A-AD592CB6FF20}"/>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29" name="TextBox 37">
              <a:extLst>
                <a:ext uri="{FF2B5EF4-FFF2-40B4-BE49-F238E27FC236}">
                  <a16:creationId xmlns:a16="http://schemas.microsoft.com/office/drawing/2014/main" id="{C6F0446D-FF68-0372-6C06-FEA7FD1821E3}"/>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0" name="TextBox 21">
              <a:extLst>
                <a:ext uri="{FF2B5EF4-FFF2-40B4-BE49-F238E27FC236}">
                  <a16:creationId xmlns:a16="http://schemas.microsoft.com/office/drawing/2014/main" id="{1C4C939C-5A79-C53C-0F79-EB13B8287F10}"/>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2" name="TextBox 21">
              <a:extLst>
                <a:ext uri="{FF2B5EF4-FFF2-40B4-BE49-F238E27FC236}">
                  <a16:creationId xmlns:a16="http://schemas.microsoft.com/office/drawing/2014/main" id="{FE5B9E22-0E60-5664-3CDB-0DD4CCDB5038}"/>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7" name="Picture 36">
              <a:extLst>
                <a:ext uri="{FF2B5EF4-FFF2-40B4-BE49-F238E27FC236}">
                  <a16:creationId xmlns:a16="http://schemas.microsoft.com/office/drawing/2014/main" id="{3B629F14-B413-CDE2-4DCB-D07A91EE1EFB}"/>
                </a:ext>
              </a:extLst>
            </p:cNvPr>
            <p:cNvPicPr>
              <a:picLocks noChangeAspect="1"/>
            </p:cNvPicPr>
            <p:nvPr/>
          </p:nvPicPr>
          <p:blipFill rotWithShape="1">
            <a:blip r:embed="rId3"/>
            <a:srcRect l="13453"/>
            <a:stretch/>
          </p:blipFill>
          <p:spPr>
            <a:xfrm>
              <a:off x="11563407" y="7821771"/>
              <a:ext cx="1108924" cy="1268856"/>
            </a:xfrm>
            <a:prstGeom prst="rect">
              <a:avLst/>
            </a:prstGeom>
          </p:spPr>
        </p:pic>
        <p:pic>
          <p:nvPicPr>
            <p:cNvPr id="40" name="Picture 39">
              <a:extLst>
                <a:ext uri="{FF2B5EF4-FFF2-40B4-BE49-F238E27FC236}">
                  <a16:creationId xmlns:a16="http://schemas.microsoft.com/office/drawing/2014/main" id="{FAAC3EF9-CAF2-987B-2F52-170A532D19FB}"/>
                </a:ext>
              </a:extLst>
            </p:cNvPr>
            <p:cNvPicPr>
              <a:picLocks noChangeAspect="1"/>
            </p:cNvPicPr>
            <p:nvPr/>
          </p:nvPicPr>
          <p:blipFill>
            <a:blip r:embed="rId4"/>
            <a:stretch>
              <a:fillRect/>
            </a:stretch>
          </p:blipFill>
          <p:spPr>
            <a:xfrm>
              <a:off x="14558776" y="8115300"/>
              <a:ext cx="1435100" cy="1117600"/>
            </a:xfrm>
            <a:prstGeom prst="rect">
              <a:avLst/>
            </a:prstGeom>
          </p:spPr>
        </p:pic>
        <p:pic>
          <p:nvPicPr>
            <p:cNvPr id="41" name="Picture 40">
              <a:extLst>
                <a:ext uri="{FF2B5EF4-FFF2-40B4-BE49-F238E27FC236}">
                  <a16:creationId xmlns:a16="http://schemas.microsoft.com/office/drawing/2014/main" id="{EDF5A022-BB3C-3740-D8BB-642E58C587D0}"/>
                </a:ext>
              </a:extLst>
            </p:cNvPr>
            <p:cNvPicPr>
              <a:picLocks noChangeAspect="1"/>
            </p:cNvPicPr>
            <p:nvPr/>
          </p:nvPicPr>
          <p:blipFill>
            <a:blip r:embed="rId5"/>
            <a:stretch>
              <a:fillRect/>
            </a:stretch>
          </p:blipFill>
          <p:spPr>
            <a:xfrm>
              <a:off x="13061237" y="4610100"/>
              <a:ext cx="1111963" cy="624905"/>
            </a:xfrm>
            <a:prstGeom prst="rect">
              <a:avLst/>
            </a:prstGeom>
          </p:spPr>
        </p:pic>
      </p:grpSp>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6" cstate="print">
            <a:extLst>
              <a:ext uri="{BEBA8EAE-BF5A-486C-A8C5-ECC9F3942E4B}">
                <a14:imgProps xmlns:a14="http://schemas.microsoft.com/office/drawing/2010/main">
                  <a14:imgLayer r:embed="rId7">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569415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8" name="Group 11">
            <a:extLst>
              <a:ext uri="{FF2B5EF4-FFF2-40B4-BE49-F238E27FC236}">
                <a16:creationId xmlns:a16="http://schemas.microsoft.com/office/drawing/2014/main" id="{DD8F71D3-BD8D-C8C1-3956-EDAC92718116}"/>
              </a:ext>
            </a:extLst>
          </p:cNvPr>
          <p:cNvGrpSpPr/>
          <p:nvPr/>
        </p:nvGrpSpPr>
        <p:grpSpPr>
          <a:xfrm>
            <a:off x="1" y="0"/>
            <a:ext cx="18288000" cy="2894269"/>
            <a:chOff x="0" y="0"/>
            <a:chExt cx="4936713" cy="227113"/>
          </a:xfrm>
        </p:grpSpPr>
        <p:sp>
          <p:nvSpPr>
            <p:cNvPr id="9" name="Freeform 12">
              <a:extLst>
                <a:ext uri="{FF2B5EF4-FFF2-40B4-BE49-F238E27FC236}">
                  <a16:creationId xmlns:a16="http://schemas.microsoft.com/office/drawing/2014/main" id="{5888B632-40B7-256D-2312-19DBE557036F}"/>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13">
              <a:extLst>
                <a:ext uri="{FF2B5EF4-FFF2-40B4-BE49-F238E27FC236}">
                  <a16:creationId xmlns:a16="http://schemas.microsoft.com/office/drawing/2014/main" id="{7160F94A-9F9A-9087-B683-0828F33C9F5F}"/>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1028700" y="1080000"/>
            <a:ext cx="15814788"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WHY DO WE WORK WITH DATA?</a:t>
            </a:r>
          </a:p>
        </p:txBody>
      </p:sp>
      <p:grpSp>
        <p:nvGrpSpPr>
          <p:cNvPr id="4" name="Group 4"/>
          <p:cNvGrpSpPr/>
          <p:nvPr/>
        </p:nvGrpSpPr>
        <p:grpSpPr>
          <a:xfrm>
            <a:off x="1117" y="9051572"/>
            <a:ext cx="18286883" cy="4690352"/>
            <a:chOff x="0" y="-9525"/>
            <a:chExt cx="4936713" cy="822325"/>
          </a:xfrm>
        </p:grpSpPr>
        <p:sp>
          <p:nvSpPr>
            <p:cNvPr id="5" name="Freeform 5"/>
            <p:cNvSpPr/>
            <p:nvPr/>
          </p:nvSpPr>
          <p:spPr>
            <a:xfrm>
              <a:off x="0" y="0"/>
              <a:ext cx="4936713" cy="20707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7" name="TextBox 7"/>
          <p:cNvSpPr txBox="1"/>
          <p:nvPr/>
        </p:nvSpPr>
        <p:spPr>
          <a:xfrm>
            <a:off x="1447800" y="4152900"/>
            <a:ext cx="9924496" cy="3406895"/>
          </a:xfrm>
          <a:prstGeom prst="rect">
            <a:avLst/>
          </a:prstGeom>
        </p:spPr>
        <p:txBody>
          <a:bodyPr wrap="square" lIns="0" tIns="0" rIns="0" bIns="0" rtlCol="0" anchor="t">
            <a:spAutoFit/>
          </a:bodyPr>
          <a:lstStyle/>
          <a:p>
            <a:pPr>
              <a:lnSpc>
                <a:spcPts val="4480"/>
              </a:lnSpc>
            </a:pPr>
            <a:r>
              <a:rPr lang="en-US" sz="2800" b="1" dirty="0">
                <a:solidFill>
                  <a:srgbClr val="404040"/>
                </a:solidFill>
                <a:latin typeface="Montserrat" pitchFamily="2" charset="77"/>
              </a:rPr>
              <a:t>Goal: </a:t>
            </a:r>
            <a:r>
              <a:rPr lang="en-US" sz="2800" dirty="0">
                <a:solidFill>
                  <a:srgbClr val="404040"/>
                </a:solidFill>
                <a:latin typeface="Montserrat" pitchFamily="2" charset="77"/>
              </a:rPr>
              <a:t>To extract knowledge about how the world works and, if possible, make generalizations and predictions. </a:t>
            </a:r>
          </a:p>
          <a:p>
            <a:pPr>
              <a:lnSpc>
                <a:spcPts val="4480"/>
              </a:lnSpc>
            </a:pPr>
            <a:endParaRPr lang="en-US" sz="2800" dirty="0">
              <a:solidFill>
                <a:srgbClr val="404040"/>
              </a:solidFill>
              <a:latin typeface="Montserrat" pitchFamily="2" charset="77"/>
            </a:endParaRPr>
          </a:p>
          <a:p>
            <a:pPr>
              <a:lnSpc>
                <a:spcPts val="4480"/>
              </a:lnSpc>
            </a:pPr>
            <a:r>
              <a:rPr lang="en-US" sz="2800" dirty="0">
                <a:solidFill>
                  <a:srgbClr val="404040"/>
                </a:solidFill>
                <a:latin typeface="Montserrat" pitchFamily="2" charset="77"/>
              </a:rPr>
              <a:t>Data Science is the more </a:t>
            </a:r>
            <a:r>
              <a:rPr lang="en-US" sz="2800" b="1" dirty="0">
                <a:solidFill>
                  <a:srgbClr val="404040"/>
                </a:solidFill>
                <a:latin typeface="Montserrat" pitchFamily="2" charset="77"/>
              </a:rPr>
              <a:t>formalized process </a:t>
            </a:r>
            <a:r>
              <a:rPr lang="en-US" sz="2800" dirty="0">
                <a:solidFill>
                  <a:srgbClr val="404040"/>
                </a:solidFill>
                <a:latin typeface="Montserrat" pitchFamily="2" charset="77"/>
              </a:rPr>
              <a:t>where we make use of tools such as computers and algorithms to help us make sense of </a:t>
            </a:r>
            <a:r>
              <a:rPr lang="en-US" sz="2800" b="1" dirty="0">
                <a:solidFill>
                  <a:srgbClr val="404040"/>
                </a:solidFill>
                <a:latin typeface="Montserrat" pitchFamily="2" charset="77"/>
              </a:rPr>
              <a:t>vast amounts data</a:t>
            </a:r>
            <a:r>
              <a:rPr lang="en-US" sz="2800" dirty="0">
                <a:solidFill>
                  <a:srgbClr val="404040"/>
                </a:solidFill>
                <a:latin typeface="Montserrat" pitchFamily="2" charset="77"/>
              </a:rPr>
              <a:t>.  </a:t>
            </a:r>
          </a:p>
        </p:txBody>
      </p:sp>
      <p:pic>
        <p:nvPicPr>
          <p:cNvPr id="14" name="Picture 13">
            <a:extLst>
              <a:ext uri="{FF2B5EF4-FFF2-40B4-BE49-F238E27FC236}">
                <a16:creationId xmlns:a16="http://schemas.microsoft.com/office/drawing/2014/main" id="{73078D59-3521-3665-67E5-7A44AA25EBB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
                    </a14:imgEffect>
                  </a14:imgLayer>
                </a14:imgProps>
              </a:ext>
              <a:ext uri="{28A0092B-C50C-407E-A947-70E740481C1C}">
                <a14:useLocalDpi xmlns:a14="http://schemas.microsoft.com/office/drawing/2010/main" val="0"/>
              </a:ext>
            </a:extLst>
          </a:blip>
          <a:srcRect l="21429" r="14287"/>
          <a:stretch/>
        </p:blipFill>
        <p:spPr>
          <a:xfrm>
            <a:off x="12420600" y="3610280"/>
            <a:ext cx="5047696" cy="5234864"/>
          </a:xfrm>
          <a:prstGeom prst="rect">
            <a:avLst/>
          </a:prstGeom>
        </p:spPr>
      </p:pic>
      <p:pic>
        <p:nvPicPr>
          <p:cNvPr id="2" name="Picture 1" descr="A blue and black logo&#10;&#10;Description automatically generated">
            <a:extLst>
              <a:ext uri="{FF2B5EF4-FFF2-40B4-BE49-F238E27FC236}">
                <a16:creationId xmlns:a16="http://schemas.microsoft.com/office/drawing/2014/main" id="{71B8AD1C-4BA3-F70C-91B2-FDFEC6997D80}"/>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61258ED-BC18-FA04-32E8-31AF95667930}"/>
              </a:ext>
            </a:extLst>
          </p:cNvPr>
          <p:cNvSpPr/>
          <p:nvPr/>
        </p:nvSpPr>
        <p:spPr>
          <a:xfrm>
            <a:off x="0" y="2095500"/>
            <a:ext cx="18288000" cy="821055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p>
        </p:txBody>
      </p:sp>
      <p:sp>
        <p:nvSpPr>
          <p:cNvPr id="37" name="TextBox 2">
            <a:extLst>
              <a:ext uri="{FF2B5EF4-FFF2-40B4-BE49-F238E27FC236}">
                <a16:creationId xmlns:a16="http://schemas.microsoft.com/office/drawing/2014/main" id="{A86C8C56-1233-7ECE-F0EF-CB9DAEDF1A1C}"/>
              </a:ext>
            </a:extLst>
          </p:cNvPr>
          <p:cNvSpPr txBox="1"/>
          <p:nvPr/>
        </p:nvSpPr>
        <p:spPr>
          <a:xfrm>
            <a:off x="4745930" y="827670"/>
            <a:ext cx="8796139" cy="782265"/>
          </a:xfrm>
          <a:prstGeom prst="rect">
            <a:avLst/>
          </a:prstGeom>
        </p:spPr>
        <p:txBody>
          <a:bodyPr wrap="square" lIns="0" tIns="0" rIns="0" bIns="0" rtlCol="0" anchor="t">
            <a:spAutoFit/>
          </a:bodyPr>
          <a:lstStyle/>
          <a:p>
            <a:pPr algn="ctr">
              <a:lnSpc>
                <a:spcPts val="6093"/>
              </a:lnSpc>
              <a:spcBef>
                <a:spcPct val="0"/>
              </a:spcBef>
            </a:pPr>
            <a:r>
              <a:rPr lang="en-US" sz="6000" b="1" dirty="0">
                <a:solidFill>
                  <a:srgbClr val="404040"/>
                </a:solidFill>
                <a:latin typeface="Montserrat" pitchFamily="2" charset="77"/>
              </a:rPr>
              <a:t>PROGRAM</a:t>
            </a:r>
          </a:p>
        </p:txBody>
      </p:sp>
      <p:graphicFrame>
        <p:nvGraphicFramePr>
          <p:cNvPr id="2" name="Table 1">
            <a:extLst>
              <a:ext uri="{FF2B5EF4-FFF2-40B4-BE49-F238E27FC236}">
                <a16:creationId xmlns:a16="http://schemas.microsoft.com/office/drawing/2014/main" id="{D5BB7F43-D619-B346-3164-1600387FDF15}"/>
              </a:ext>
            </a:extLst>
          </p:cNvPr>
          <p:cNvGraphicFramePr>
            <a:graphicFrameLocks noGrp="1"/>
          </p:cNvGraphicFramePr>
          <p:nvPr>
            <p:extLst>
              <p:ext uri="{D42A27DB-BD31-4B8C-83A1-F6EECF244321}">
                <p14:modId xmlns:p14="http://schemas.microsoft.com/office/powerpoint/2010/main" val="2342110448"/>
              </p:ext>
            </p:extLst>
          </p:nvPr>
        </p:nvGraphicFramePr>
        <p:xfrm>
          <a:off x="1295400" y="2820521"/>
          <a:ext cx="12627670" cy="6608832"/>
        </p:xfrm>
        <a:graphic>
          <a:graphicData uri="http://schemas.openxmlformats.org/drawingml/2006/table">
            <a:tbl>
              <a:tblPr>
                <a:tableStyleId>{2D5ABB26-0587-4C30-8999-92F81FD0307C}</a:tableStyleId>
              </a:tblPr>
              <a:tblGrid>
                <a:gridCol w="1752602">
                  <a:extLst>
                    <a:ext uri="{9D8B030D-6E8A-4147-A177-3AD203B41FA5}">
                      <a16:colId xmlns:a16="http://schemas.microsoft.com/office/drawing/2014/main" val="701394130"/>
                    </a:ext>
                  </a:extLst>
                </a:gridCol>
                <a:gridCol w="10875068">
                  <a:extLst>
                    <a:ext uri="{9D8B030D-6E8A-4147-A177-3AD203B41FA5}">
                      <a16:colId xmlns:a16="http://schemas.microsoft.com/office/drawing/2014/main" val="1145939182"/>
                    </a:ext>
                  </a:extLst>
                </a:gridCol>
              </a:tblGrid>
              <a:tr h="293301">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08:15 </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MORNING COFFEE</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988384563"/>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08:30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INTRODUCTION TO HDS</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672950851"/>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09:15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DATA COLLECTION</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792309560"/>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10:00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COFFEE BREAK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4018626277"/>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10:15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EXPLORATORY DATA ANALYSIS</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876172029"/>
                  </a:ext>
                </a:extLst>
              </a:tr>
              <a:tr h="54464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11:30 </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DATA ANALYSIS PART 1</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2251223757"/>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12:00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LUNCH</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1083162789"/>
                  </a:ext>
                </a:extLst>
              </a:tr>
              <a:tr h="216794">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13:00</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DATA ANALYSIS PART 2</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43849643"/>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13:30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MODEL EVALUATION PART 1</a:t>
                      </a:r>
                      <a:r>
                        <a:rPr kumimoji="0" lang="en-US" sz="2400" b="1" i="0" u="none" strike="noStrike" kern="0" cap="none" spc="230" normalizeH="0" baseline="0" noProof="0" dirty="0">
                          <a:ln>
                            <a:noFill/>
                          </a:ln>
                          <a:solidFill>
                            <a:srgbClr val="374556"/>
                          </a:solidFill>
                          <a:effectLst/>
                          <a:uLnTx/>
                          <a:uFillTx/>
                          <a:latin typeface="Montserrat" pitchFamily="2" charset="77"/>
                          <a:sym typeface="Helvetica"/>
                        </a:rPr>
                        <a:t>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3584024317"/>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14:15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COFFEE BREAK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1738790509"/>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14:30</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MODEL EVALUATION PART 2</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2845998936"/>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15:00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WRAP-UP &amp; DISCUSSION</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2837196396"/>
                  </a:ext>
                </a:extLst>
              </a:tr>
            </a:tbl>
          </a:graphicData>
        </a:graphic>
      </p:graphicFrame>
      <p:pic>
        <p:nvPicPr>
          <p:cNvPr id="12" name="Picture 11" descr="A computer with colorful cubes flying out of it&#10;&#10;Description automatically generated">
            <a:extLst>
              <a:ext uri="{FF2B5EF4-FFF2-40B4-BE49-F238E27FC236}">
                <a16:creationId xmlns:a16="http://schemas.microsoft.com/office/drawing/2014/main" id="{77978BB0-AF46-CA62-ABC8-CFD7E527F872}"/>
              </a:ext>
            </a:extLst>
          </p:cNvPr>
          <p:cNvPicPr>
            <a:picLocks noChangeAspect="1"/>
          </p:cNvPicPr>
          <p:nvPr/>
        </p:nvPicPr>
        <p:blipFill rotWithShape="1">
          <a:blip r:embed="rId3">
            <a:extLst>
              <a:ext uri="{28A0092B-C50C-407E-A947-70E740481C1C}">
                <a14:useLocalDpi xmlns:a14="http://schemas.microsoft.com/office/drawing/2010/main" val="0"/>
              </a:ext>
            </a:extLst>
          </a:blip>
          <a:srcRect l="13829" t="7433" r="16312"/>
          <a:stretch/>
        </p:blipFill>
        <p:spPr>
          <a:xfrm>
            <a:off x="9144000" y="5219743"/>
            <a:ext cx="8993539" cy="5181557"/>
          </a:xfrm>
          <a:prstGeom prst="rect">
            <a:avLst/>
          </a:prstGeom>
        </p:spPr>
      </p:pic>
      <p:sp>
        <p:nvSpPr>
          <p:cNvPr id="13" name="TextBox 2">
            <a:extLst>
              <a:ext uri="{FF2B5EF4-FFF2-40B4-BE49-F238E27FC236}">
                <a16:creationId xmlns:a16="http://schemas.microsoft.com/office/drawing/2014/main" id="{84C9A14C-6D21-BB17-2643-0BEB2CB4B580}"/>
              </a:ext>
            </a:extLst>
          </p:cNvPr>
          <p:cNvSpPr txBox="1"/>
          <p:nvPr/>
        </p:nvSpPr>
        <p:spPr>
          <a:xfrm>
            <a:off x="9954734" y="2896359"/>
            <a:ext cx="7429501" cy="1169551"/>
          </a:xfrm>
          <a:prstGeom prst="rect">
            <a:avLst/>
          </a:prstGeom>
        </p:spPr>
        <p:txBody>
          <a:bodyPr wrap="square" lIns="0" tIns="0" rIns="0" bIns="0" rtlCol="0" anchor="t">
            <a:spAutoFit/>
          </a:bodyPr>
          <a:lstStyle/>
          <a:p>
            <a:pPr>
              <a:lnSpc>
                <a:spcPct val="150000"/>
              </a:lnSpc>
              <a:spcBef>
                <a:spcPct val="0"/>
              </a:spcBef>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COURSE MATERIALS:</a:t>
            </a:r>
            <a:endParaRPr lang="en-US" sz="2400" dirty="0">
              <a:solidFill>
                <a:srgbClr val="404040"/>
              </a:solidFill>
              <a:latin typeface="Montserrat" pitchFamily="2" charset="77"/>
            </a:endParaRPr>
          </a:p>
          <a:p>
            <a:pPr>
              <a:spcBef>
                <a:spcPct val="0"/>
              </a:spcBef>
            </a:pPr>
            <a:r>
              <a:rPr lang="en-US" sz="2000" dirty="0">
                <a:solidFill>
                  <a:srgbClr val="404040"/>
                </a:solidFill>
                <a:latin typeface="Montserrat" pitchFamily="2" charset="77"/>
                <a:hlinkClick r:id="rId4">
                  <a:extLst>
                    <a:ext uri="{A12FA001-AC4F-418D-AE19-62706E023703}">
                      <ahyp:hlinkClr xmlns:ahyp="http://schemas.microsoft.com/office/drawing/2018/hyperlinkcolor" val="tx"/>
                    </a:ext>
                  </a:extLst>
                </a:hlinkClick>
              </a:rPr>
              <a:t>https://github.com/Center-for-Health-Data-Science/Foundations-of-Health-Data-Science</a:t>
            </a:r>
            <a:r>
              <a:rPr lang="en-US" sz="2000" dirty="0">
                <a:solidFill>
                  <a:srgbClr val="404040"/>
                </a:solidFill>
                <a:latin typeface="Montserrat" pitchFamily="2" charset="77"/>
              </a:rPr>
              <a:t> </a:t>
            </a:r>
          </a:p>
        </p:txBody>
      </p:sp>
    </p:spTree>
    <p:extLst>
      <p:ext uri="{BB962C8B-B14F-4D97-AF65-F5344CB8AC3E}">
        <p14:creationId xmlns:p14="http://schemas.microsoft.com/office/powerpoint/2010/main" val="30872760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20649" y="8001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grpSp>
        <p:nvGrpSpPr>
          <p:cNvPr id="4" name="Group 4"/>
          <p:cNvGrpSpPr/>
          <p:nvPr/>
        </p:nvGrpSpPr>
        <p:grpSpPr>
          <a:xfrm>
            <a:off x="0" y="-1"/>
            <a:ext cx="1447800" cy="10287001"/>
            <a:chOff x="0" y="0"/>
            <a:chExt cx="220314" cy="2861297"/>
          </a:xfrm>
        </p:grpSpPr>
        <p:sp>
          <p:nvSpPr>
            <p:cNvPr id="5" name="Freeform 5"/>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7" name="TextBox 7"/>
          <p:cNvSpPr txBox="1"/>
          <p:nvPr/>
        </p:nvSpPr>
        <p:spPr>
          <a:xfrm>
            <a:off x="1752841" y="2628900"/>
            <a:ext cx="7925474" cy="521489"/>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a:rPr>
              <a:t>Not everybody is involved in every step.</a:t>
            </a:r>
          </a:p>
        </p:txBody>
      </p:sp>
      <p:sp>
        <p:nvSpPr>
          <p:cNvPr id="13" name="Freeform 8">
            <a:extLst>
              <a:ext uri="{FF2B5EF4-FFF2-40B4-BE49-F238E27FC236}">
                <a16:creationId xmlns:a16="http://schemas.microsoft.com/office/drawing/2014/main" id="{E7168468-7EB2-85D7-F06A-72D13D8D2D79}"/>
              </a:ext>
            </a:extLst>
          </p:cNvPr>
          <p:cNvSpPr/>
          <p:nvPr/>
        </p:nvSpPr>
        <p:spPr>
          <a:xfrm rot="18900000">
            <a:off x="6213398" y="6121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4" name="Freeform 9">
            <a:extLst>
              <a:ext uri="{FF2B5EF4-FFF2-40B4-BE49-F238E27FC236}">
                <a16:creationId xmlns:a16="http://schemas.microsoft.com/office/drawing/2014/main" id="{2375E12B-118C-D5F2-323B-AD143878A33D}"/>
              </a:ext>
            </a:extLst>
          </p:cNvPr>
          <p:cNvSpPr/>
          <p:nvPr/>
        </p:nvSpPr>
        <p:spPr>
          <a:xfrm rot="18900000">
            <a:off x="8879513" y="6115662"/>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B8A8DA"/>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6" name="TextBox 15">
            <a:extLst>
              <a:ext uri="{FF2B5EF4-FFF2-40B4-BE49-F238E27FC236}">
                <a16:creationId xmlns:a16="http://schemas.microsoft.com/office/drawing/2014/main" id="{5A23AA0A-0791-809D-F7B5-A945B771CEA1}"/>
              </a:ext>
            </a:extLst>
          </p:cNvPr>
          <p:cNvSpPr txBox="1"/>
          <p:nvPr/>
        </p:nvSpPr>
        <p:spPr>
          <a:xfrm>
            <a:off x="1720649" y="3619500"/>
            <a:ext cx="6929628" cy="2922147"/>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Collector:</a:t>
            </a:r>
          </a:p>
          <a:p>
            <a:pPr>
              <a:lnSpc>
                <a:spcPts val="4480"/>
              </a:lnSpc>
            </a:pPr>
            <a:r>
              <a:rPr lang="en-US" sz="2400" dirty="0">
                <a:solidFill>
                  <a:srgbClr val="404040"/>
                </a:solidFill>
                <a:latin typeface="Montserrat" pitchFamily="2" charset="77"/>
              </a:rPr>
              <a:t>Produces or gives access to the data. Often has domain knowledge on the data, i.e. doctors working at the hospital</a:t>
            </a:r>
          </a:p>
          <a:p>
            <a:pPr>
              <a:lnSpc>
                <a:spcPts val="4480"/>
              </a:lnSpc>
            </a:pPr>
            <a:endParaRPr lang="en-US" sz="2800" dirty="0">
              <a:solidFill>
                <a:srgbClr val="404040"/>
              </a:solidFill>
              <a:latin typeface="Montserrat" pitchFamily="2" charset="77"/>
            </a:endParaRPr>
          </a:p>
        </p:txBody>
      </p:sp>
      <p:sp>
        <p:nvSpPr>
          <p:cNvPr id="18" name="TextBox 17">
            <a:extLst>
              <a:ext uri="{FF2B5EF4-FFF2-40B4-BE49-F238E27FC236}">
                <a16:creationId xmlns:a16="http://schemas.microsoft.com/office/drawing/2014/main" id="{C419A52F-078A-E08D-CDB5-09432C0E0604}"/>
              </a:ext>
            </a:extLst>
          </p:cNvPr>
          <p:cNvSpPr txBox="1"/>
          <p:nvPr/>
        </p:nvSpPr>
        <p:spPr>
          <a:xfrm>
            <a:off x="1720649" y="7124700"/>
            <a:ext cx="5200421" cy="1755289"/>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Principal Investigator:</a:t>
            </a:r>
          </a:p>
          <a:p>
            <a:pPr>
              <a:lnSpc>
                <a:spcPts val="4480"/>
              </a:lnSpc>
            </a:pPr>
            <a:r>
              <a:rPr lang="en-US" sz="2400" dirty="0">
                <a:solidFill>
                  <a:srgbClr val="404040"/>
                </a:solidFill>
                <a:latin typeface="Montserrat" pitchFamily="2" charset="77"/>
              </a:rPr>
              <a:t>Introduces the research question</a:t>
            </a:r>
          </a:p>
        </p:txBody>
      </p:sp>
      <p:sp>
        <p:nvSpPr>
          <p:cNvPr id="20" name="TextBox 19">
            <a:extLst>
              <a:ext uri="{FF2B5EF4-FFF2-40B4-BE49-F238E27FC236}">
                <a16:creationId xmlns:a16="http://schemas.microsoft.com/office/drawing/2014/main" id="{CB1FAE1A-A361-774F-5198-9BF9686E5E8B}"/>
              </a:ext>
            </a:extLst>
          </p:cNvPr>
          <p:cNvSpPr txBox="1"/>
          <p:nvPr/>
        </p:nvSpPr>
        <p:spPr>
          <a:xfrm>
            <a:off x="12420600" y="4792330"/>
            <a:ext cx="5553865"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Statistician/Mathematician:</a:t>
            </a:r>
          </a:p>
          <a:p>
            <a:pPr>
              <a:lnSpc>
                <a:spcPts val="4480"/>
              </a:lnSpc>
            </a:pPr>
            <a:r>
              <a:rPr lang="en-US" sz="2400" dirty="0">
                <a:solidFill>
                  <a:srgbClr val="404040"/>
                </a:solidFill>
                <a:latin typeface="Montserrat" pitchFamily="2" charset="77"/>
              </a:rPr>
              <a:t>Selects the appropriate tests and/or models</a:t>
            </a:r>
          </a:p>
          <a:p>
            <a:pPr>
              <a:lnSpc>
                <a:spcPts val="4480"/>
              </a:lnSpc>
            </a:pPr>
            <a:r>
              <a:rPr lang="en-US" sz="2400" i="1" dirty="0">
                <a:solidFill>
                  <a:srgbClr val="404040"/>
                </a:solidFill>
                <a:latin typeface="Montserrat" pitchFamily="2" charset="77"/>
              </a:rPr>
              <a:t>May</a:t>
            </a:r>
            <a:r>
              <a:rPr lang="en-US" sz="2400" dirty="0">
                <a:solidFill>
                  <a:srgbClr val="404040"/>
                </a:solidFill>
                <a:latin typeface="Montserrat" pitchFamily="2" charset="77"/>
              </a:rPr>
              <a:t> do the data science analysis</a:t>
            </a:r>
          </a:p>
        </p:txBody>
      </p:sp>
      <p:sp>
        <p:nvSpPr>
          <p:cNvPr id="21" name="Freeform 8">
            <a:extLst>
              <a:ext uri="{FF2B5EF4-FFF2-40B4-BE49-F238E27FC236}">
                <a16:creationId xmlns:a16="http://schemas.microsoft.com/office/drawing/2014/main" id="{F40FB6E9-5817-E62E-1A9D-3D51957B1619}"/>
              </a:ext>
            </a:extLst>
          </p:cNvPr>
          <p:cNvSpPr/>
          <p:nvPr/>
        </p:nvSpPr>
        <p:spPr>
          <a:xfrm rot="18900000">
            <a:off x="8913470" y="3454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9AB5B2"/>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pic>
        <p:nvPicPr>
          <p:cNvPr id="3" name="Picture 2" descr="A blue and black logo&#10;&#10;Description automatically generated">
            <a:extLst>
              <a:ext uri="{FF2B5EF4-FFF2-40B4-BE49-F238E27FC236}">
                <a16:creationId xmlns:a16="http://schemas.microsoft.com/office/drawing/2014/main" id="{19342CFE-C03B-C333-3A5C-4D4ED7F39DAC}"/>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8" name="Straight Connector 7">
            <a:extLst>
              <a:ext uri="{FF2B5EF4-FFF2-40B4-BE49-F238E27FC236}">
                <a16:creationId xmlns:a16="http://schemas.microsoft.com/office/drawing/2014/main" id="{9956AB2F-2F4D-6482-19B9-A170B64A6B63}"/>
              </a:ext>
            </a:extLst>
          </p:cNvPr>
          <p:cNvCxnSpPr>
            <a:cxnSpLocks/>
          </p:cNvCxnSpPr>
          <p:nvPr/>
        </p:nvCxnSpPr>
        <p:spPr>
          <a:xfrm>
            <a:off x="1752841" y="2019300"/>
            <a:ext cx="15392159"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049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11068085" y="3054621"/>
            <a:ext cx="7250950" cy="2240037"/>
          </a:xfrm>
          <a:prstGeom prst="rect">
            <a:avLst/>
          </a:prstGeom>
        </p:spPr>
        <p:txBody>
          <a:bodyPr wrap="square" lIns="0" tIns="0" rIns="0" bIns="0" rtlCol="0" anchor="t">
            <a:spAutoFit/>
          </a:bodyPr>
          <a:lstStyle/>
          <a:p>
            <a:pPr>
              <a:lnSpc>
                <a:spcPts val="4480"/>
              </a:lnSpc>
            </a:pPr>
            <a:r>
              <a:rPr lang="en-US" sz="2800" i="1" u="sng" dirty="0" err="1">
                <a:solidFill>
                  <a:schemeClr val="tx1">
                    <a:lumMod val="50000"/>
                    <a:lumOff val="50000"/>
                  </a:schemeClr>
                </a:solidFill>
                <a:latin typeface="Montserrat" pitchFamily="2" charset="77"/>
              </a:rPr>
              <a:t>Visualisations</a:t>
            </a:r>
            <a:r>
              <a:rPr lang="en-US" sz="2800" i="1" u="sng" dirty="0">
                <a:solidFill>
                  <a:schemeClr val="tx1">
                    <a:lumMod val="50000"/>
                    <a:lumOff val="50000"/>
                  </a:schemeClr>
                </a:solidFill>
                <a:latin typeface="Montserrat" pitchFamily="2" charset="77"/>
              </a:rPr>
              <a:t> expert:</a:t>
            </a:r>
          </a:p>
          <a:p>
            <a:pPr>
              <a:lnSpc>
                <a:spcPts val="4480"/>
              </a:lnSpc>
            </a:pPr>
            <a:r>
              <a:rPr lang="en-US" sz="2400" i="1" dirty="0">
                <a:solidFill>
                  <a:schemeClr val="tx1">
                    <a:lumMod val="50000"/>
                    <a:lumOff val="50000"/>
                  </a:schemeClr>
                </a:solidFill>
                <a:latin typeface="Montserrat" pitchFamily="2" charset="77"/>
              </a:rPr>
              <a:t>Makes the plots to illustrate results</a:t>
            </a:r>
          </a:p>
          <a:p>
            <a:pPr>
              <a:lnSpc>
                <a:spcPts val="4480"/>
              </a:lnSpc>
            </a:pPr>
            <a:r>
              <a:rPr lang="en-US" sz="2400" i="1" dirty="0">
                <a:solidFill>
                  <a:schemeClr val="tx1">
                    <a:lumMod val="50000"/>
                    <a:lumOff val="50000"/>
                  </a:schemeClr>
                </a:solidFill>
                <a:latin typeface="Montserrat" pitchFamily="2" charset="77"/>
              </a:rPr>
              <a:t>Selects proper type of plot</a:t>
            </a:r>
          </a:p>
          <a:p>
            <a:pPr>
              <a:lnSpc>
                <a:spcPts val="4480"/>
              </a:lnSpc>
            </a:pPr>
            <a:r>
              <a:rPr lang="en-US" sz="2400" i="1" dirty="0">
                <a:solidFill>
                  <a:schemeClr val="tx1">
                    <a:lumMod val="50000"/>
                    <a:lumOff val="50000"/>
                  </a:schemeClr>
                </a:solidFill>
                <a:latin typeface="Montserrat" pitchFamily="2" charset="77"/>
              </a:rPr>
              <a:t>Focus on interpretability and accessibility</a:t>
            </a:r>
          </a:p>
        </p:txBody>
      </p:sp>
      <p:sp>
        <p:nvSpPr>
          <p:cNvPr id="8" name="Freeform 8">
            <a:extLst>
              <a:ext uri="{FF2B5EF4-FFF2-40B4-BE49-F238E27FC236}">
                <a16:creationId xmlns:a16="http://schemas.microsoft.com/office/drawing/2014/main" id="{E419E940-7CF8-4E5C-A0C3-7021A7F94DB5}"/>
              </a:ext>
            </a:extLst>
          </p:cNvPr>
          <p:cNvSpPr/>
          <p:nvPr/>
        </p:nvSpPr>
        <p:spPr>
          <a:xfrm rot="18900000">
            <a:off x="6746798" y="6121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9" name="Freeform 9">
            <a:extLst>
              <a:ext uri="{FF2B5EF4-FFF2-40B4-BE49-F238E27FC236}">
                <a16:creationId xmlns:a16="http://schemas.microsoft.com/office/drawing/2014/main" id="{FB3A1817-B5AC-775A-4A12-1EB9B405BC22}"/>
              </a:ext>
            </a:extLst>
          </p:cNvPr>
          <p:cNvSpPr/>
          <p:nvPr/>
        </p:nvSpPr>
        <p:spPr>
          <a:xfrm rot="18900000">
            <a:off x="9416632" y="6075251"/>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FCC78E"/>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0" name="Freeform 8">
            <a:extLst>
              <a:ext uri="{FF2B5EF4-FFF2-40B4-BE49-F238E27FC236}">
                <a16:creationId xmlns:a16="http://schemas.microsoft.com/office/drawing/2014/main" id="{9498BFF6-1AB4-AD6E-B7D8-1F8629A5FFF1}"/>
              </a:ext>
            </a:extLst>
          </p:cNvPr>
          <p:cNvSpPr/>
          <p:nvPr/>
        </p:nvSpPr>
        <p:spPr>
          <a:xfrm rot="18900000">
            <a:off x="12111329" y="60450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8C3532">
              <a:alpha val="59608"/>
            </a:srgb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6" name="TextBox 15">
            <a:extLst>
              <a:ext uri="{FF2B5EF4-FFF2-40B4-BE49-F238E27FC236}">
                <a16:creationId xmlns:a16="http://schemas.microsoft.com/office/drawing/2014/main" id="{B0FE25D8-1087-3206-CAB6-1AFEE4DB3A0E}"/>
              </a:ext>
            </a:extLst>
          </p:cNvPr>
          <p:cNvSpPr txBox="1"/>
          <p:nvPr/>
        </p:nvSpPr>
        <p:spPr>
          <a:xfrm>
            <a:off x="1633128" y="3054621"/>
            <a:ext cx="8752064"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Scientist </a:t>
            </a:r>
            <a:r>
              <a:rPr lang="en-US" sz="2400" dirty="0">
                <a:solidFill>
                  <a:srgbClr val="404040"/>
                </a:solidFill>
                <a:latin typeface="Montserrat" pitchFamily="2" charset="77"/>
              </a:rPr>
              <a:t>(Computer Scientist / Bioinformatician)</a:t>
            </a:r>
          </a:p>
          <a:p>
            <a:pPr>
              <a:lnSpc>
                <a:spcPts val="4480"/>
              </a:lnSpc>
            </a:pPr>
            <a:r>
              <a:rPr lang="en-US" sz="2400" dirty="0">
                <a:solidFill>
                  <a:srgbClr val="404040"/>
                </a:solidFill>
                <a:latin typeface="Montserrat" pitchFamily="2" charset="77"/>
              </a:rPr>
              <a:t>Does the data wrangling, cleaning and pre-processing</a:t>
            </a:r>
          </a:p>
          <a:p>
            <a:pPr>
              <a:lnSpc>
                <a:spcPts val="4480"/>
              </a:lnSpc>
            </a:pPr>
            <a:r>
              <a:rPr lang="en-US" sz="2400" dirty="0">
                <a:solidFill>
                  <a:srgbClr val="404040"/>
                </a:solidFill>
                <a:latin typeface="Montserrat" pitchFamily="2" charset="77"/>
              </a:rPr>
              <a:t>Does the data analysis</a:t>
            </a:r>
          </a:p>
          <a:p>
            <a:pPr>
              <a:lnSpc>
                <a:spcPts val="4480"/>
              </a:lnSpc>
            </a:pPr>
            <a:r>
              <a:rPr lang="en-US" sz="2400" dirty="0">
                <a:solidFill>
                  <a:srgbClr val="404040"/>
                </a:solidFill>
                <a:latin typeface="Montserrat" pitchFamily="2" charset="77"/>
              </a:rPr>
              <a:t>May standardize and/or implement as software</a:t>
            </a:r>
          </a:p>
        </p:txBody>
      </p:sp>
      <p:sp>
        <p:nvSpPr>
          <p:cNvPr id="18" name="TextBox 17">
            <a:extLst>
              <a:ext uri="{FF2B5EF4-FFF2-40B4-BE49-F238E27FC236}">
                <a16:creationId xmlns:a16="http://schemas.microsoft.com/office/drawing/2014/main" id="{7C7F66EA-0B08-A85A-F01A-CB02E837C0B1}"/>
              </a:ext>
            </a:extLst>
          </p:cNvPr>
          <p:cNvSpPr txBox="1"/>
          <p:nvPr/>
        </p:nvSpPr>
        <p:spPr>
          <a:xfrm>
            <a:off x="1633128" y="6566185"/>
            <a:ext cx="5381030"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Domain expert:</a:t>
            </a:r>
          </a:p>
          <a:p>
            <a:pPr>
              <a:lnSpc>
                <a:spcPts val="4480"/>
              </a:lnSpc>
            </a:pPr>
            <a:r>
              <a:rPr lang="en-US" sz="2400" dirty="0">
                <a:solidFill>
                  <a:srgbClr val="404040"/>
                </a:solidFill>
                <a:latin typeface="Montserrat" pitchFamily="2" charset="77"/>
              </a:rPr>
              <a:t>Sparring about results </a:t>
            </a:r>
          </a:p>
          <a:p>
            <a:pPr>
              <a:lnSpc>
                <a:spcPts val="4480"/>
              </a:lnSpc>
            </a:pPr>
            <a:r>
              <a:rPr lang="en-US" sz="2400" dirty="0">
                <a:solidFill>
                  <a:srgbClr val="404040"/>
                </a:solidFill>
                <a:latin typeface="Montserrat" pitchFamily="2" charset="77"/>
              </a:rPr>
              <a:t>Biological/clinical relevance</a:t>
            </a:r>
          </a:p>
          <a:p>
            <a:pPr>
              <a:lnSpc>
                <a:spcPts val="4480"/>
              </a:lnSpc>
            </a:pPr>
            <a:r>
              <a:rPr lang="en-US" sz="2400" dirty="0">
                <a:solidFill>
                  <a:srgbClr val="404040"/>
                </a:solidFill>
                <a:latin typeface="Montserrat" pitchFamily="2" charset="77"/>
              </a:rPr>
              <a:t>Scientific Publication</a:t>
            </a:r>
          </a:p>
        </p:txBody>
      </p:sp>
      <p:pic>
        <p:nvPicPr>
          <p:cNvPr id="2" name="Picture 1" descr="A blue and black logo&#10;&#10;Description automatically generated">
            <a:extLst>
              <a:ext uri="{FF2B5EF4-FFF2-40B4-BE49-F238E27FC236}">
                <a16:creationId xmlns:a16="http://schemas.microsoft.com/office/drawing/2014/main" id="{89AFDE59-55C0-4B3C-7670-B384386517E4}"/>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grpSp>
        <p:nvGrpSpPr>
          <p:cNvPr id="3" name="Group 4">
            <a:extLst>
              <a:ext uri="{FF2B5EF4-FFF2-40B4-BE49-F238E27FC236}">
                <a16:creationId xmlns:a16="http://schemas.microsoft.com/office/drawing/2014/main" id="{FD9BAFB4-FE1B-D5C7-D733-6BA863AFFCFA}"/>
              </a:ext>
            </a:extLst>
          </p:cNvPr>
          <p:cNvGrpSpPr/>
          <p:nvPr/>
        </p:nvGrpSpPr>
        <p:grpSpPr>
          <a:xfrm>
            <a:off x="0" y="-1"/>
            <a:ext cx="1447800" cy="10287001"/>
            <a:chOff x="0" y="0"/>
            <a:chExt cx="220314" cy="2861297"/>
          </a:xfrm>
        </p:grpSpPr>
        <p:sp>
          <p:nvSpPr>
            <p:cNvPr id="4" name="Freeform 5">
              <a:extLst>
                <a:ext uri="{FF2B5EF4-FFF2-40B4-BE49-F238E27FC236}">
                  <a16:creationId xmlns:a16="http://schemas.microsoft.com/office/drawing/2014/main" id="{66A71BFE-D282-619C-7DB4-93F07C21602D}"/>
                </a:ext>
              </a:extLst>
            </p:cNvPr>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5" name="TextBox 6">
              <a:extLst>
                <a:ext uri="{FF2B5EF4-FFF2-40B4-BE49-F238E27FC236}">
                  <a16:creationId xmlns:a16="http://schemas.microsoft.com/office/drawing/2014/main" id="{7A059E6E-586C-DE21-9365-54CFCDB45019}"/>
                </a:ext>
              </a:extLst>
            </p:cNvPr>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6" name="TextBox 2">
            <a:extLst>
              <a:ext uri="{FF2B5EF4-FFF2-40B4-BE49-F238E27FC236}">
                <a16:creationId xmlns:a16="http://schemas.microsoft.com/office/drawing/2014/main" id="{FAB0AA91-02C5-1524-2536-37FC99FBA48A}"/>
              </a:ext>
            </a:extLst>
          </p:cNvPr>
          <p:cNvSpPr txBox="1"/>
          <p:nvPr/>
        </p:nvSpPr>
        <p:spPr>
          <a:xfrm>
            <a:off x="1720649" y="8001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cxnSp>
        <p:nvCxnSpPr>
          <p:cNvPr id="12" name="Straight Connector 11">
            <a:extLst>
              <a:ext uri="{FF2B5EF4-FFF2-40B4-BE49-F238E27FC236}">
                <a16:creationId xmlns:a16="http://schemas.microsoft.com/office/drawing/2014/main" id="{414AD012-7273-78D8-350A-626D0020311C}"/>
              </a:ext>
            </a:extLst>
          </p:cNvPr>
          <p:cNvCxnSpPr>
            <a:cxnSpLocks/>
          </p:cNvCxnSpPr>
          <p:nvPr/>
        </p:nvCxnSpPr>
        <p:spPr>
          <a:xfrm>
            <a:off x="1752841" y="2019300"/>
            <a:ext cx="15392159"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7348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 name="TextBox 9">
            <a:extLst>
              <a:ext uri="{FF2B5EF4-FFF2-40B4-BE49-F238E27FC236}">
                <a16:creationId xmlns:a16="http://schemas.microsoft.com/office/drawing/2014/main" id="{4F5CD28F-BD78-96E5-337E-E5332F28BC3C}"/>
              </a:ext>
            </a:extLst>
          </p:cNvPr>
          <p:cNvSpPr txBox="1"/>
          <p:nvPr/>
        </p:nvSpPr>
        <p:spPr>
          <a:xfrm>
            <a:off x="1078897" y="5448300"/>
            <a:ext cx="8425619" cy="4597349"/>
          </a:xfrm>
          <a:prstGeom prst="rect">
            <a:avLst/>
          </a:prstGeom>
        </p:spPr>
        <p:txBody>
          <a:bodyPr wrap="square" lIns="0" tIns="0" rIns="0" bIns="0" rtlCol="0" anchor="t">
            <a:spAutoFit/>
          </a:bodyPr>
          <a:lstStyle/>
          <a:p>
            <a:pPr marL="345441" lvl="1">
              <a:lnSpc>
                <a:spcPts val="3904"/>
              </a:lnSpc>
            </a:pPr>
            <a:r>
              <a:rPr lang="en-US" sz="2800" b="1" dirty="0">
                <a:solidFill>
                  <a:srgbClr val="404040"/>
                </a:solidFill>
                <a:latin typeface="Montserrat" pitchFamily="2" charset="77"/>
              </a:rPr>
              <a:t>Field is concerned with:</a:t>
            </a:r>
          </a:p>
          <a:p>
            <a:pPr marL="1605281" lvl="3" indent="-345440">
              <a:lnSpc>
                <a:spcPct val="150000"/>
              </a:lnSpc>
              <a:buFont typeface="Arial"/>
              <a:buChar char="•"/>
            </a:pPr>
            <a:r>
              <a:rPr lang="en-US" sz="2600" dirty="0">
                <a:solidFill>
                  <a:srgbClr val="404040"/>
                </a:solidFill>
                <a:latin typeface="Montserrat" pitchFamily="2" charset="77"/>
              </a:rPr>
              <a:t>Biological mechanisms central to disease development</a:t>
            </a:r>
          </a:p>
          <a:p>
            <a:pPr marL="1605281" lvl="3" indent="-345440">
              <a:lnSpc>
                <a:spcPct val="150000"/>
              </a:lnSpc>
              <a:buFont typeface="Arial"/>
              <a:buChar char="•"/>
            </a:pPr>
            <a:r>
              <a:rPr lang="en-US" sz="2600" dirty="0">
                <a:solidFill>
                  <a:srgbClr val="404040"/>
                </a:solidFill>
                <a:latin typeface="Montserrat" pitchFamily="2" charset="77"/>
              </a:rPr>
              <a:t>Discovery and assessment of disease specific drug treatment</a:t>
            </a:r>
          </a:p>
          <a:p>
            <a:pPr marL="1605281" lvl="3" indent="-345440">
              <a:lnSpc>
                <a:spcPct val="150000"/>
              </a:lnSpc>
              <a:buFont typeface="Arial"/>
              <a:buChar char="•"/>
            </a:pPr>
            <a:r>
              <a:rPr lang="en-US" sz="2600" dirty="0">
                <a:solidFill>
                  <a:srgbClr val="404040"/>
                </a:solidFill>
                <a:latin typeface="Montserrat" pitchFamily="2" charset="77"/>
              </a:rPr>
              <a:t>Disease progression and patient survival </a:t>
            </a:r>
          </a:p>
          <a:p>
            <a:pPr marL="1605281" lvl="3" indent="-345440">
              <a:lnSpc>
                <a:spcPct val="150000"/>
              </a:lnSpc>
              <a:buFont typeface="Arial"/>
              <a:buChar char="•"/>
            </a:pPr>
            <a:r>
              <a:rPr lang="en-US" sz="2600" b="1" dirty="0">
                <a:solidFill>
                  <a:srgbClr val="404040"/>
                </a:solidFill>
                <a:latin typeface="Montserrat" pitchFamily="2" charset="77"/>
              </a:rPr>
              <a:t>Personalized medicine</a:t>
            </a:r>
          </a:p>
          <a:p>
            <a:pPr marL="345441" lvl="1">
              <a:lnSpc>
                <a:spcPts val="3904"/>
              </a:lnSpc>
            </a:pPr>
            <a:endParaRPr lang="en-US" sz="3200" dirty="0">
              <a:solidFill>
                <a:srgbClr val="404040"/>
              </a:solidFill>
              <a:latin typeface="Now"/>
            </a:endParaRPr>
          </a:p>
        </p:txBody>
      </p:sp>
      <p:sp>
        <p:nvSpPr>
          <p:cNvPr id="8" name="Freeform 12">
            <a:extLst>
              <a:ext uri="{FF2B5EF4-FFF2-40B4-BE49-F238E27FC236}">
                <a16:creationId xmlns:a16="http://schemas.microsoft.com/office/drawing/2014/main" id="{98AFBB8F-B27C-4FC3-05AA-ECDA17F016E3}"/>
              </a:ext>
            </a:extLst>
          </p:cNvPr>
          <p:cNvSpPr/>
          <p:nvPr/>
        </p:nvSpPr>
        <p:spPr>
          <a:xfrm>
            <a:off x="1" y="506857"/>
            <a:ext cx="18288000" cy="2373078"/>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dirty="0"/>
          </a:p>
        </p:txBody>
      </p:sp>
      <p:sp>
        <p:nvSpPr>
          <p:cNvPr id="9" name="TextBox 3">
            <a:extLst>
              <a:ext uri="{FF2B5EF4-FFF2-40B4-BE49-F238E27FC236}">
                <a16:creationId xmlns:a16="http://schemas.microsoft.com/office/drawing/2014/main" id="{C7ADFD7F-EDF0-2579-7BD4-24712C0B6FC4}"/>
              </a:ext>
            </a:extLst>
          </p:cNvPr>
          <p:cNvSpPr txBox="1"/>
          <p:nvPr/>
        </p:nvSpPr>
        <p:spPr>
          <a:xfrm>
            <a:off x="19812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HEALTH DATA SCIENCE?</a:t>
            </a:r>
          </a:p>
        </p:txBody>
      </p:sp>
      <p:grpSp>
        <p:nvGrpSpPr>
          <p:cNvPr id="11" name="Group 10">
            <a:extLst>
              <a:ext uri="{FF2B5EF4-FFF2-40B4-BE49-F238E27FC236}">
                <a16:creationId xmlns:a16="http://schemas.microsoft.com/office/drawing/2014/main" id="{E90AF59F-9AA4-9E6F-B0BA-6EB4DCE06898}"/>
              </a:ext>
            </a:extLst>
          </p:cNvPr>
          <p:cNvGrpSpPr>
            <a:grpSpLocks noChangeAspect="1"/>
          </p:cNvGrpSpPr>
          <p:nvPr/>
        </p:nvGrpSpPr>
        <p:grpSpPr>
          <a:xfrm>
            <a:off x="10134600" y="3314700"/>
            <a:ext cx="7086600" cy="6394244"/>
            <a:chOff x="9906000" y="3213025"/>
            <a:chExt cx="7620000" cy="6875531"/>
          </a:xfrm>
        </p:grpSpPr>
        <p:grpSp>
          <p:nvGrpSpPr>
            <p:cNvPr id="12" name="Group 12">
              <a:extLst>
                <a:ext uri="{FF2B5EF4-FFF2-40B4-BE49-F238E27FC236}">
                  <a16:creationId xmlns:a16="http://schemas.microsoft.com/office/drawing/2014/main" id="{8C3E291C-E62E-AF8D-24A4-681A013C4141}"/>
                </a:ext>
              </a:extLst>
            </p:cNvPr>
            <p:cNvGrpSpPr>
              <a:grpSpLocks noChangeAspect="1"/>
            </p:cNvGrpSpPr>
            <p:nvPr/>
          </p:nvGrpSpPr>
          <p:grpSpPr>
            <a:xfrm>
              <a:off x="11267987" y="3213025"/>
              <a:ext cx="4680000" cy="4680000"/>
              <a:chOff x="-33631" y="-89227"/>
              <a:chExt cx="809173" cy="825827"/>
            </a:xfrm>
          </p:grpSpPr>
          <p:sp>
            <p:nvSpPr>
              <p:cNvPr id="49" name="Freeform 13">
                <a:extLst>
                  <a:ext uri="{FF2B5EF4-FFF2-40B4-BE49-F238E27FC236}">
                    <a16:creationId xmlns:a16="http://schemas.microsoft.com/office/drawing/2014/main" id="{E63CF9FD-DD7F-AE9C-D67F-17C9F3A30B47}"/>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50" name="TextBox 14">
                <a:extLst>
                  <a:ext uri="{FF2B5EF4-FFF2-40B4-BE49-F238E27FC236}">
                    <a16:creationId xmlns:a16="http://schemas.microsoft.com/office/drawing/2014/main" id="{30450E3F-178D-9446-6296-54CBDC68AAF5}"/>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3" name="Group 6">
              <a:extLst>
                <a:ext uri="{FF2B5EF4-FFF2-40B4-BE49-F238E27FC236}">
                  <a16:creationId xmlns:a16="http://schemas.microsoft.com/office/drawing/2014/main" id="{4B5F7AFB-C16F-3A2E-E7B1-096BD4E1C1E1}"/>
                </a:ext>
              </a:extLst>
            </p:cNvPr>
            <p:cNvGrpSpPr>
              <a:grpSpLocks noChangeAspect="1"/>
            </p:cNvGrpSpPr>
            <p:nvPr/>
          </p:nvGrpSpPr>
          <p:grpSpPr>
            <a:xfrm>
              <a:off x="12735839" y="5408556"/>
              <a:ext cx="4659116" cy="4680000"/>
              <a:chOff x="1813" y="0"/>
              <a:chExt cx="809173" cy="812800"/>
            </a:xfrm>
          </p:grpSpPr>
          <p:sp>
            <p:nvSpPr>
              <p:cNvPr id="47" name="Freeform 7">
                <a:extLst>
                  <a:ext uri="{FF2B5EF4-FFF2-40B4-BE49-F238E27FC236}">
                    <a16:creationId xmlns:a16="http://schemas.microsoft.com/office/drawing/2014/main" id="{82F07E78-73BE-5820-F380-71981AED1FDB}"/>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C0504D">
                  <a:alpha val="60000"/>
                </a:srgbClr>
              </a:solidFill>
              <a:ln w="19050">
                <a:solidFill>
                  <a:srgbClr val="3B4A52">
                    <a:alpha val="60000"/>
                  </a:srgbClr>
                </a:solidFill>
              </a:ln>
            </p:spPr>
            <p:txBody>
              <a:bodyPr/>
              <a:lstStyle/>
              <a:p>
                <a:endParaRPr lang="en-DK" dirty="0">
                  <a:solidFill>
                    <a:srgbClr val="C0504D"/>
                  </a:solidFill>
                </a:endParaRPr>
              </a:p>
            </p:txBody>
          </p:sp>
          <p:sp>
            <p:nvSpPr>
              <p:cNvPr id="48" name="TextBox 8">
                <a:extLst>
                  <a:ext uri="{FF2B5EF4-FFF2-40B4-BE49-F238E27FC236}">
                    <a16:creationId xmlns:a16="http://schemas.microsoft.com/office/drawing/2014/main" id="{C61C29D8-AB38-FC22-681E-8BEFF1F3D6AE}"/>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26" name="Group 9">
              <a:extLst>
                <a:ext uri="{FF2B5EF4-FFF2-40B4-BE49-F238E27FC236}">
                  <a16:creationId xmlns:a16="http://schemas.microsoft.com/office/drawing/2014/main" id="{2F837A48-9A21-4AA8-52B4-D0759152824D}"/>
                </a:ext>
              </a:extLst>
            </p:cNvPr>
            <p:cNvGrpSpPr>
              <a:grpSpLocks noChangeAspect="1"/>
            </p:cNvGrpSpPr>
            <p:nvPr/>
          </p:nvGrpSpPr>
          <p:grpSpPr>
            <a:xfrm>
              <a:off x="9906000" y="5329587"/>
              <a:ext cx="4680000" cy="4680000"/>
              <a:chOff x="10788" y="24573"/>
              <a:chExt cx="809173" cy="812800"/>
            </a:xfrm>
          </p:grpSpPr>
          <p:sp>
            <p:nvSpPr>
              <p:cNvPr id="45" name="Freeform 10">
                <a:extLst>
                  <a:ext uri="{FF2B5EF4-FFF2-40B4-BE49-F238E27FC236}">
                    <a16:creationId xmlns:a16="http://schemas.microsoft.com/office/drawing/2014/main" id="{D5534A27-C9BB-6FAE-EB5F-7F91D7753808}"/>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46" name="TextBox 11">
                <a:extLst>
                  <a:ext uri="{FF2B5EF4-FFF2-40B4-BE49-F238E27FC236}">
                    <a16:creationId xmlns:a16="http://schemas.microsoft.com/office/drawing/2014/main" id="{9D59A4FB-EF81-B80E-7D5D-7326005B2146}"/>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7" name="TextBox 21">
              <a:extLst>
                <a:ext uri="{FF2B5EF4-FFF2-40B4-BE49-F238E27FC236}">
                  <a16:creationId xmlns:a16="http://schemas.microsoft.com/office/drawing/2014/main" id="{690FB5BB-F6D4-934C-2D16-2556C098BD03}"/>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31" name="TextBox 22">
              <a:extLst>
                <a:ext uri="{FF2B5EF4-FFF2-40B4-BE49-F238E27FC236}">
                  <a16:creationId xmlns:a16="http://schemas.microsoft.com/office/drawing/2014/main" id="{3E1A0B77-7CB1-CBCC-167C-AB1301C5C0AC}"/>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33" name="TextBox 23">
              <a:extLst>
                <a:ext uri="{FF2B5EF4-FFF2-40B4-BE49-F238E27FC236}">
                  <a16:creationId xmlns:a16="http://schemas.microsoft.com/office/drawing/2014/main" id="{1A1594B2-5D33-2A4F-3963-E1F8192537C7}"/>
                </a:ext>
              </a:extLst>
            </p:cNvPr>
            <p:cNvSpPr txBox="1"/>
            <p:nvPr/>
          </p:nvSpPr>
          <p:spPr>
            <a:xfrm>
              <a:off x="14432898" y="7124700"/>
              <a:ext cx="3093102" cy="902163"/>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MEDICINE</a:t>
              </a:r>
            </a:p>
            <a:p>
              <a:pPr marL="0" lvl="0" indent="0" algn="ctr">
                <a:lnSpc>
                  <a:spcPts val="3359"/>
                </a:lnSpc>
                <a:spcBef>
                  <a:spcPct val="0"/>
                </a:spcBef>
              </a:pPr>
              <a:r>
                <a:rPr lang="en-US" sz="2400" b="1" spc="144" dirty="0">
                  <a:solidFill>
                    <a:srgbClr val="404040"/>
                  </a:solidFill>
                  <a:latin typeface="Montserrat" pitchFamily="2" charset="77"/>
                </a:rPr>
                <a:t>BIOLOGY</a:t>
              </a:r>
            </a:p>
          </p:txBody>
        </p:sp>
        <p:sp>
          <p:nvSpPr>
            <p:cNvPr id="34" name="TextBox 31">
              <a:extLst>
                <a:ext uri="{FF2B5EF4-FFF2-40B4-BE49-F238E27FC236}">
                  <a16:creationId xmlns:a16="http://schemas.microsoft.com/office/drawing/2014/main" id="{EEDFDB67-C26C-1689-14BA-7EC6BAD51361}"/>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35" name="TextBox 37">
              <a:extLst>
                <a:ext uri="{FF2B5EF4-FFF2-40B4-BE49-F238E27FC236}">
                  <a16:creationId xmlns:a16="http://schemas.microsoft.com/office/drawing/2014/main" id="{5F1B7F07-BF00-240D-DCB7-7E29430E580B}"/>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6" name="TextBox 21">
              <a:extLst>
                <a:ext uri="{FF2B5EF4-FFF2-40B4-BE49-F238E27FC236}">
                  <a16:creationId xmlns:a16="http://schemas.microsoft.com/office/drawing/2014/main" id="{3BAA7C76-AB09-3614-4F51-84D9157BDEAC}"/>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8" name="TextBox 21">
              <a:extLst>
                <a:ext uri="{FF2B5EF4-FFF2-40B4-BE49-F238E27FC236}">
                  <a16:creationId xmlns:a16="http://schemas.microsoft.com/office/drawing/2014/main" id="{68D7CC03-5A50-8FB5-2777-CFD4864D8EC6}"/>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9" name="Picture 38">
              <a:extLst>
                <a:ext uri="{FF2B5EF4-FFF2-40B4-BE49-F238E27FC236}">
                  <a16:creationId xmlns:a16="http://schemas.microsoft.com/office/drawing/2014/main" id="{CCCDA974-86CA-6B3A-3BB5-B172385C09C0}"/>
                </a:ext>
              </a:extLst>
            </p:cNvPr>
            <p:cNvPicPr>
              <a:picLocks noChangeAspect="1"/>
            </p:cNvPicPr>
            <p:nvPr/>
          </p:nvPicPr>
          <p:blipFill rotWithShape="1">
            <a:blip r:embed="rId5"/>
            <a:srcRect l="13453"/>
            <a:stretch/>
          </p:blipFill>
          <p:spPr>
            <a:xfrm>
              <a:off x="11563407" y="7821771"/>
              <a:ext cx="1108924" cy="1268856"/>
            </a:xfrm>
            <a:prstGeom prst="rect">
              <a:avLst/>
            </a:prstGeom>
          </p:spPr>
        </p:pic>
        <p:pic>
          <p:nvPicPr>
            <p:cNvPr id="42" name="Picture 41">
              <a:extLst>
                <a:ext uri="{FF2B5EF4-FFF2-40B4-BE49-F238E27FC236}">
                  <a16:creationId xmlns:a16="http://schemas.microsoft.com/office/drawing/2014/main" id="{38945B85-963E-FDD0-B41B-A511002F047F}"/>
                </a:ext>
              </a:extLst>
            </p:cNvPr>
            <p:cNvPicPr>
              <a:picLocks noChangeAspect="1"/>
            </p:cNvPicPr>
            <p:nvPr/>
          </p:nvPicPr>
          <p:blipFill>
            <a:blip r:embed="rId6"/>
            <a:stretch>
              <a:fillRect/>
            </a:stretch>
          </p:blipFill>
          <p:spPr>
            <a:xfrm>
              <a:off x="14558776" y="8115300"/>
              <a:ext cx="1435100" cy="1117600"/>
            </a:xfrm>
            <a:prstGeom prst="rect">
              <a:avLst/>
            </a:prstGeom>
          </p:spPr>
        </p:pic>
        <p:pic>
          <p:nvPicPr>
            <p:cNvPr id="44" name="Picture 43">
              <a:extLst>
                <a:ext uri="{FF2B5EF4-FFF2-40B4-BE49-F238E27FC236}">
                  <a16:creationId xmlns:a16="http://schemas.microsoft.com/office/drawing/2014/main" id="{657969AE-5045-C8F0-26D1-A8A467A49F66}"/>
                </a:ext>
              </a:extLst>
            </p:cNvPr>
            <p:cNvPicPr>
              <a:picLocks noChangeAspect="1"/>
            </p:cNvPicPr>
            <p:nvPr/>
          </p:nvPicPr>
          <p:blipFill>
            <a:blip r:embed="rId7"/>
            <a:stretch>
              <a:fillRect/>
            </a:stretch>
          </p:blipFill>
          <p:spPr>
            <a:xfrm>
              <a:off x="13061237" y="4610100"/>
              <a:ext cx="1111963" cy="624905"/>
            </a:xfrm>
            <a:prstGeom prst="rect">
              <a:avLst/>
            </a:prstGeom>
          </p:spPr>
        </p:pic>
      </p:grpSp>
      <p:pic>
        <p:nvPicPr>
          <p:cNvPr id="51" name="Picture 50" descr="A blue and black logo&#10;&#10;Description automatically generated">
            <a:extLst>
              <a:ext uri="{FF2B5EF4-FFF2-40B4-BE49-F238E27FC236}">
                <a16:creationId xmlns:a16="http://schemas.microsoft.com/office/drawing/2014/main" id="{A03E2887-3829-D449-0E95-94AE04B6C9EB}"/>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52" name="Graphic 51" descr="Heartbeat outline">
            <a:extLst>
              <a:ext uri="{FF2B5EF4-FFF2-40B4-BE49-F238E27FC236}">
                <a16:creationId xmlns:a16="http://schemas.microsoft.com/office/drawing/2014/main" id="{8C510B12-798E-D789-541C-DD8A2936F4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639800" y="800100"/>
            <a:ext cx="3434282" cy="2594431"/>
          </a:xfrm>
          <a:prstGeom prst="rect">
            <a:avLst/>
          </a:prstGeom>
        </p:spPr>
      </p:pic>
      <p:cxnSp>
        <p:nvCxnSpPr>
          <p:cNvPr id="53" name="Straight Connector 52">
            <a:extLst>
              <a:ext uri="{FF2B5EF4-FFF2-40B4-BE49-F238E27FC236}">
                <a16:creationId xmlns:a16="http://schemas.microsoft.com/office/drawing/2014/main" id="{5CEDB302-E349-46BC-A88A-AD95E847B475}"/>
              </a:ext>
            </a:extLst>
          </p:cNvPr>
          <p:cNvCxnSpPr>
            <a:cxnSpLocks/>
          </p:cNvCxnSpPr>
          <p:nvPr/>
        </p:nvCxnSpPr>
        <p:spPr>
          <a:xfrm>
            <a:off x="1828800" y="2095500"/>
            <a:ext cx="12623388" cy="0"/>
          </a:xfrm>
          <a:prstGeom prst="line">
            <a:avLst/>
          </a:prstGeom>
          <a:ln w="57150">
            <a:solidFill>
              <a:srgbClr val="404040"/>
            </a:solidFill>
          </a:ln>
        </p:spPr>
        <p:style>
          <a:lnRef idx="1">
            <a:schemeClr val="accent1"/>
          </a:lnRef>
          <a:fillRef idx="0">
            <a:schemeClr val="accent1"/>
          </a:fillRef>
          <a:effectRef idx="0">
            <a:schemeClr val="accent1"/>
          </a:effectRef>
          <a:fontRef idx="minor">
            <a:schemeClr val="tx1"/>
          </a:fontRef>
        </p:style>
      </p:cxnSp>
      <p:sp>
        <p:nvSpPr>
          <p:cNvPr id="56" name="TextBox 9">
            <a:extLst>
              <a:ext uri="{FF2B5EF4-FFF2-40B4-BE49-F238E27FC236}">
                <a16:creationId xmlns:a16="http://schemas.microsoft.com/office/drawing/2014/main" id="{7470744D-D3AA-0364-F0EF-AF57852F08DE}"/>
              </a:ext>
            </a:extLst>
          </p:cNvPr>
          <p:cNvSpPr txBox="1"/>
          <p:nvPr/>
        </p:nvSpPr>
        <p:spPr>
          <a:xfrm>
            <a:off x="1048988" y="3355717"/>
            <a:ext cx="9437561" cy="1477199"/>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345441" lvl="1">
              <a:lnSpc>
                <a:spcPts val="3904"/>
              </a:lnSpc>
            </a:pPr>
            <a:r>
              <a:rPr lang="en-US" sz="2800" dirty="0">
                <a:solidFill>
                  <a:srgbClr val="404040"/>
                </a:solidFill>
                <a:latin typeface="Montserrat" pitchFamily="2" charset="77"/>
              </a:rPr>
              <a:t>In </a:t>
            </a:r>
            <a:r>
              <a:rPr lang="en-US" sz="2800" b="1" dirty="0">
                <a:solidFill>
                  <a:srgbClr val="404040"/>
                </a:solidFill>
                <a:latin typeface="Montserrat" pitchFamily="2" charset="77"/>
              </a:rPr>
              <a:t>Health Data Science </a:t>
            </a:r>
            <a:r>
              <a:rPr lang="en-US" sz="2800" dirty="0">
                <a:solidFill>
                  <a:srgbClr val="404040"/>
                </a:solidFill>
                <a:latin typeface="Montserrat" pitchFamily="2" charset="77"/>
              </a:rPr>
              <a:t>the</a:t>
            </a:r>
            <a:r>
              <a:rPr lang="en-US" sz="2800" b="1" dirty="0">
                <a:solidFill>
                  <a:srgbClr val="404040"/>
                </a:solidFill>
                <a:latin typeface="Montserrat" pitchFamily="2" charset="77"/>
              </a:rPr>
              <a:t> </a:t>
            </a:r>
            <a:r>
              <a:rPr lang="en-US" sz="2800" dirty="0">
                <a:solidFill>
                  <a:srgbClr val="404040"/>
                </a:solidFill>
                <a:latin typeface="Montserrat" pitchFamily="2" charset="77"/>
              </a:rPr>
              <a:t>domains of interest are medicine (micro)biology, biochemistry, etc.</a:t>
            </a:r>
            <a:endParaRPr lang="en-US" sz="3200" dirty="0">
              <a:solidFill>
                <a:srgbClr val="404040"/>
              </a:solidFill>
              <a:latin typeface="Now"/>
            </a:endParaRPr>
          </a:p>
        </p:txBody>
      </p:sp>
    </p:spTree>
    <p:extLst>
      <p:ext uri="{BB962C8B-B14F-4D97-AF65-F5344CB8AC3E}">
        <p14:creationId xmlns:p14="http://schemas.microsoft.com/office/powerpoint/2010/main" val="2084783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4" name="Picture 3" descr="A colorful lights coming out of a computer screen&#10;&#10;Description automatically generated with medium confidence">
            <a:extLst>
              <a:ext uri="{FF2B5EF4-FFF2-40B4-BE49-F238E27FC236}">
                <a16:creationId xmlns:a16="http://schemas.microsoft.com/office/drawing/2014/main" id="{4441A821-5C72-5E48-22CF-B13DFA4DA286}"/>
              </a:ext>
            </a:extLst>
          </p:cNvPr>
          <p:cNvPicPr>
            <a:picLocks noChangeAspect="1"/>
          </p:cNvPicPr>
          <p:nvPr/>
        </p:nvPicPr>
        <p:blipFill rotWithShape="1">
          <a:blip r:embed="rId3">
            <a:alphaModFix amt="93000"/>
            <a:extLst>
              <a:ext uri="{28A0092B-C50C-407E-A947-70E740481C1C}">
                <a14:useLocalDpi xmlns:a14="http://schemas.microsoft.com/office/drawing/2010/main" val="0"/>
              </a:ext>
            </a:extLst>
          </a:blip>
          <a:srcRect l="6195" r="10863"/>
          <a:stretch/>
        </p:blipFill>
        <p:spPr>
          <a:xfrm rot="16200000">
            <a:off x="9681748" y="1656753"/>
            <a:ext cx="10287000" cy="6973494"/>
          </a:xfrm>
          <a:prstGeom prst="rect">
            <a:avLst/>
          </a:prstGeom>
        </p:spPr>
      </p:pic>
      <p:sp>
        <p:nvSpPr>
          <p:cNvPr id="7" name="TextBox 3">
            <a:extLst>
              <a:ext uri="{FF2B5EF4-FFF2-40B4-BE49-F238E27FC236}">
                <a16:creationId xmlns:a16="http://schemas.microsoft.com/office/drawing/2014/main" id="{1C887D9A-DC10-8E11-2C8D-FBE4A86A20C0}"/>
              </a:ext>
            </a:extLst>
          </p:cNvPr>
          <p:cNvSpPr txBox="1"/>
          <p:nvPr/>
        </p:nvSpPr>
        <p:spPr>
          <a:xfrm>
            <a:off x="1752600" y="697329"/>
            <a:ext cx="7772708" cy="1921552"/>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3B4A52"/>
                </a:solidFill>
                <a:latin typeface="Montserrat" pitchFamily="2" charset="77"/>
              </a:rPr>
              <a:t>WE HAVE THE WHAT </a:t>
            </a:r>
          </a:p>
          <a:p>
            <a:pPr algn="ctr">
              <a:lnSpc>
                <a:spcPts val="7807"/>
              </a:lnSpc>
              <a:spcBef>
                <a:spcPct val="0"/>
              </a:spcBef>
            </a:pPr>
            <a:r>
              <a:rPr lang="en-US" sz="5400" b="1" dirty="0">
                <a:solidFill>
                  <a:srgbClr val="3B4A52"/>
                </a:solidFill>
                <a:latin typeface="Montserrat" pitchFamily="2" charset="77"/>
              </a:rPr>
              <a:t>– NOW THE WHY?</a:t>
            </a:r>
          </a:p>
        </p:txBody>
      </p:sp>
      <p:sp>
        <p:nvSpPr>
          <p:cNvPr id="285" name="Google Shape;7776;p148">
            <a:extLst>
              <a:ext uri="{FF2B5EF4-FFF2-40B4-BE49-F238E27FC236}">
                <a16:creationId xmlns:a16="http://schemas.microsoft.com/office/drawing/2014/main" id="{53E6F6F4-C60C-6AD0-4E57-3D3AB90D0F1D}"/>
              </a:ext>
            </a:extLst>
          </p:cNvPr>
          <p:cNvSpPr/>
          <p:nvPr/>
        </p:nvSpPr>
        <p:spPr>
          <a:xfrm>
            <a:off x="10461480" y="3099847"/>
            <a:ext cx="3770313" cy="3300413"/>
          </a:xfrm>
          <a:custGeom>
            <a:avLst/>
            <a:gdLst/>
            <a:ahLst/>
            <a:cxnLst>
              <a:cxn ang="0">
                <a:pos x="wd2" y="hd2"/>
              </a:cxn>
              <a:cxn ang="5400000">
                <a:pos x="wd2" y="hd2"/>
              </a:cxn>
              <a:cxn ang="10800000">
                <a:pos x="wd2" y="hd2"/>
              </a:cxn>
              <a:cxn ang="16200000">
                <a:pos x="wd2" y="hd2"/>
              </a:cxn>
            </a:cxnLst>
            <a:rect l="0" t="0" r="r" b="b"/>
            <a:pathLst>
              <a:path w="21600" h="21600" extrusionOk="0">
                <a:moveTo>
                  <a:pt x="21600" y="6080"/>
                </a:moveTo>
                <a:cubicBezTo>
                  <a:pt x="21576" y="6136"/>
                  <a:pt x="21576" y="6136"/>
                  <a:pt x="21576" y="6136"/>
                </a:cubicBezTo>
                <a:cubicBezTo>
                  <a:pt x="21576" y="6136"/>
                  <a:pt x="21576" y="6136"/>
                  <a:pt x="21576" y="6136"/>
                </a:cubicBezTo>
                <a:cubicBezTo>
                  <a:pt x="21600" y="6080"/>
                  <a:pt x="21600" y="6080"/>
                  <a:pt x="21600" y="6080"/>
                </a:cubicBezTo>
                <a:moveTo>
                  <a:pt x="18563" y="0"/>
                </a:moveTo>
                <a:cubicBezTo>
                  <a:pt x="8310" y="194"/>
                  <a:pt x="0" y="9828"/>
                  <a:pt x="0" y="21600"/>
                </a:cubicBezTo>
                <a:cubicBezTo>
                  <a:pt x="0" y="21600"/>
                  <a:pt x="0" y="21600"/>
                  <a:pt x="0" y="21600"/>
                </a:cubicBezTo>
                <a:cubicBezTo>
                  <a:pt x="0" y="9828"/>
                  <a:pt x="8310" y="194"/>
                  <a:pt x="18563" y="0"/>
                </a:cubicBezTo>
                <a:cubicBezTo>
                  <a:pt x="18563" y="0"/>
                  <a:pt x="18563" y="0"/>
                  <a:pt x="18563" y="0"/>
                </a:cubicBezTo>
              </a:path>
            </a:pathLst>
          </a:custGeom>
          <a:solidFill>
            <a:srgbClr val="FFFFFF"/>
          </a:solidFill>
          <a:ln w="12700">
            <a:miter lim="400000"/>
          </a:ln>
        </p:spPr>
        <p:txBody>
          <a:bodyPr lIns="45719" rIns="45719"/>
          <a:lstStyle/>
          <a:p>
            <a:pPr>
              <a:defRPr sz="1400">
                <a:latin typeface="Arial"/>
                <a:ea typeface="Arial"/>
                <a:cs typeface="Arial"/>
                <a:sym typeface="Arial"/>
              </a:defRPr>
            </a:pPr>
            <a:endParaRPr/>
          </a:p>
        </p:txBody>
      </p:sp>
      <p:grpSp>
        <p:nvGrpSpPr>
          <p:cNvPr id="333" name="Group 332">
            <a:extLst>
              <a:ext uri="{FF2B5EF4-FFF2-40B4-BE49-F238E27FC236}">
                <a16:creationId xmlns:a16="http://schemas.microsoft.com/office/drawing/2014/main" id="{94A01FE3-725C-8C5D-8F3C-AE026D84D426}"/>
              </a:ext>
            </a:extLst>
          </p:cNvPr>
          <p:cNvGrpSpPr/>
          <p:nvPr/>
        </p:nvGrpSpPr>
        <p:grpSpPr>
          <a:xfrm>
            <a:off x="988491" y="4876786"/>
            <a:ext cx="9600612" cy="4686314"/>
            <a:chOff x="1752600" y="3926229"/>
            <a:chExt cx="10134600" cy="3960471"/>
          </a:xfrm>
        </p:grpSpPr>
        <p:sp>
          <p:nvSpPr>
            <p:cNvPr id="308" name="Freeform 10">
              <a:extLst>
                <a:ext uri="{FF2B5EF4-FFF2-40B4-BE49-F238E27FC236}">
                  <a16:creationId xmlns:a16="http://schemas.microsoft.com/office/drawing/2014/main" id="{3B68B2ED-7F7F-D46B-7876-522AB5016B76}"/>
                </a:ext>
              </a:extLst>
            </p:cNvPr>
            <p:cNvSpPr/>
            <p:nvPr/>
          </p:nvSpPr>
          <p:spPr>
            <a:xfrm>
              <a:off x="1752600" y="3926229"/>
              <a:ext cx="10134600" cy="993095"/>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lnTo>
                    <a:pt x="20723" y="5387"/>
                  </a:lnTo>
                  <a:lnTo>
                    <a:pt x="19845" y="0"/>
                  </a:lnTo>
                  <a:lnTo>
                    <a:pt x="0" y="0"/>
                  </a:lnTo>
                  <a:lnTo>
                    <a:pt x="0" y="21600"/>
                  </a:lnTo>
                  <a:lnTo>
                    <a:pt x="19845" y="21600"/>
                  </a:lnTo>
                  <a:lnTo>
                    <a:pt x="20723" y="16187"/>
                  </a:lnTo>
                  <a:lnTo>
                    <a:pt x="21600" y="10800"/>
                  </a:lnTo>
                  <a:close/>
                </a:path>
              </a:pathLst>
            </a:custGeom>
            <a:solidFill>
              <a:srgbClr val="A0B7FF"/>
            </a:solidFill>
            <a:ln w="12700">
              <a:miter lim="400000"/>
            </a:ln>
          </p:spPr>
          <p:txBody>
            <a:bodyPr lIns="45719" rIns="45719"/>
            <a:lstStyle/>
            <a:p>
              <a:pPr>
                <a:defRPr sz="1400">
                  <a:latin typeface="Arial"/>
                  <a:ea typeface="Arial"/>
                  <a:cs typeface="Arial"/>
                  <a:sym typeface="Arial"/>
                </a:defRPr>
              </a:pPr>
              <a:endParaRPr dirty="0"/>
            </a:p>
          </p:txBody>
        </p:sp>
        <p:sp>
          <p:nvSpPr>
            <p:cNvPr id="309" name="Freeform 11">
              <a:extLst>
                <a:ext uri="{FF2B5EF4-FFF2-40B4-BE49-F238E27FC236}">
                  <a16:creationId xmlns:a16="http://schemas.microsoft.com/office/drawing/2014/main" id="{4C89E28D-E811-93E1-6AFC-BB30879F1162}"/>
                </a:ext>
              </a:extLst>
            </p:cNvPr>
            <p:cNvSpPr/>
            <p:nvPr/>
          </p:nvSpPr>
          <p:spPr>
            <a:xfrm>
              <a:off x="1752600" y="4919324"/>
              <a:ext cx="10134600" cy="988333"/>
            </a:xfrm>
            <a:custGeom>
              <a:avLst/>
              <a:gdLst/>
              <a:ahLst/>
              <a:cxnLst>
                <a:cxn ang="0">
                  <a:pos x="wd2" y="hd2"/>
                </a:cxn>
                <a:cxn ang="5400000">
                  <a:pos x="wd2" y="hd2"/>
                </a:cxn>
                <a:cxn ang="10800000">
                  <a:pos x="wd2" y="hd2"/>
                </a:cxn>
                <a:cxn ang="16200000">
                  <a:pos x="wd2" y="hd2"/>
                </a:cxn>
              </a:cxnLst>
              <a:rect l="0" t="0" r="r" b="b"/>
              <a:pathLst>
                <a:path w="21600" h="21600" extrusionOk="0">
                  <a:moveTo>
                    <a:pt x="21600" y="10774"/>
                  </a:moveTo>
                  <a:lnTo>
                    <a:pt x="20723" y="5335"/>
                  </a:lnTo>
                  <a:lnTo>
                    <a:pt x="19845" y="0"/>
                  </a:lnTo>
                  <a:lnTo>
                    <a:pt x="0" y="0"/>
                  </a:lnTo>
                  <a:lnTo>
                    <a:pt x="0" y="21600"/>
                  </a:lnTo>
                  <a:lnTo>
                    <a:pt x="19845" y="21600"/>
                  </a:lnTo>
                  <a:lnTo>
                    <a:pt x="21600" y="10774"/>
                  </a:lnTo>
                  <a:close/>
                </a:path>
              </a:pathLst>
            </a:custGeom>
            <a:solidFill>
              <a:srgbClr val="E4D2FF"/>
            </a:solidFill>
            <a:ln w="12700">
              <a:miter lim="400000"/>
            </a:ln>
          </p:spPr>
          <p:txBody>
            <a:bodyPr lIns="45719" rIns="45719"/>
            <a:lstStyle/>
            <a:p>
              <a:pPr>
                <a:defRPr sz="1400">
                  <a:latin typeface="Arial"/>
                  <a:ea typeface="Arial"/>
                  <a:cs typeface="Arial"/>
                  <a:sym typeface="Arial"/>
                </a:defRPr>
              </a:pPr>
              <a:endParaRPr/>
            </a:p>
          </p:txBody>
        </p:sp>
        <p:sp>
          <p:nvSpPr>
            <p:cNvPr id="310" name="Freeform 12">
              <a:extLst>
                <a:ext uri="{FF2B5EF4-FFF2-40B4-BE49-F238E27FC236}">
                  <a16:creationId xmlns:a16="http://schemas.microsoft.com/office/drawing/2014/main" id="{25ED571C-4A37-D89C-7895-BEB39FCC3222}"/>
                </a:ext>
              </a:extLst>
            </p:cNvPr>
            <p:cNvSpPr/>
            <p:nvPr/>
          </p:nvSpPr>
          <p:spPr>
            <a:xfrm>
              <a:off x="1752600" y="5907654"/>
              <a:ext cx="10134600" cy="989524"/>
            </a:xfrm>
            <a:custGeom>
              <a:avLst/>
              <a:gdLst/>
              <a:ahLst/>
              <a:cxnLst>
                <a:cxn ang="0">
                  <a:pos x="wd2" y="hd2"/>
                </a:cxn>
                <a:cxn ang="5400000">
                  <a:pos x="wd2" y="hd2"/>
                </a:cxn>
                <a:cxn ang="10800000">
                  <a:pos x="wd2" y="hd2"/>
                </a:cxn>
                <a:cxn ang="16200000">
                  <a:pos x="wd2" y="hd2"/>
                </a:cxn>
              </a:cxnLst>
              <a:rect l="0" t="0" r="r" b="b"/>
              <a:pathLst>
                <a:path w="21600" h="21600" extrusionOk="0">
                  <a:moveTo>
                    <a:pt x="21600" y="10787"/>
                  </a:moveTo>
                  <a:lnTo>
                    <a:pt x="20723" y="5432"/>
                  </a:lnTo>
                  <a:lnTo>
                    <a:pt x="19845" y="0"/>
                  </a:lnTo>
                  <a:lnTo>
                    <a:pt x="0" y="0"/>
                  </a:lnTo>
                  <a:lnTo>
                    <a:pt x="0" y="21600"/>
                  </a:lnTo>
                  <a:lnTo>
                    <a:pt x="19845" y="21600"/>
                  </a:lnTo>
                  <a:lnTo>
                    <a:pt x="21600" y="10787"/>
                  </a:lnTo>
                  <a:close/>
                </a:path>
              </a:pathLst>
            </a:custGeom>
            <a:solidFill>
              <a:srgbClr val="FCDDBD"/>
            </a:solidFill>
            <a:ln w="12700">
              <a:miter lim="400000"/>
            </a:ln>
          </p:spPr>
          <p:txBody>
            <a:bodyPr lIns="45719" rIns="45719"/>
            <a:lstStyle/>
            <a:p>
              <a:pPr>
                <a:defRPr sz="1400">
                  <a:latin typeface="Arial"/>
                  <a:ea typeface="Arial"/>
                  <a:cs typeface="Arial"/>
                  <a:sym typeface="Arial"/>
                </a:defRPr>
              </a:pPr>
              <a:endParaRPr dirty="0"/>
            </a:p>
          </p:txBody>
        </p:sp>
        <p:sp>
          <p:nvSpPr>
            <p:cNvPr id="311" name="Freeform 13">
              <a:extLst>
                <a:ext uri="{FF2B5EF4-FFF2-40B4-BE49-F238E27FC236}">
                  <a16:creationId xmlns:a16="http://schemas.microsoft.com/office/drawing/2014/main" id="{3A04DA45-F03D-B54E-2CF0-8C65B48ED344}"/>
                </a:ext>
              </a:extLst>
            </p:cNvPr>
            <p:cNvSpPr/>
            <p:nvPr/>
          </p:nvSpPr>
          <p:spPr>
            <a:xfrm>
              <a:off x="1752600" y="6897177"/>
              <a:ext cx="10134600" cy="989523"/>
            </a:xfrm>
            <a:custGeom>
              <a:avLst/>
              <a:gdLst/>
              <a:ahLst/>
              <a:cxnLst>
                <a:cxn ang="0">
                  <a:pos x="wd2" y="hd2"/>
                </a:cxn>
                <a:cxn ang="5400000">
                  <a:pos x="wd2" y="hd2"/>
                </a:cxn>
                <a:cxn ang="10800000">
                  <a:pos x="wd2" y="hd2"/>
                </a:cxn>
                <a:cxn ang="16200000">
                  <a:pos x="wd2" y="hd2"/>
                </a:cxn>
              </a:cxnLst>
              <a:rect l="0" t="0" r="r" b="b"/>
              <a:pathLst>
                <a:path w="21600" h="21600" extrusionOk="0">
                  <a:moveTo>
                    <a:pt x="20723" y="5432"/>
                  </a:moveTo>
                  <a:lnTo>
                    <a:pt x="19845" y="0"/>
                  </a:lnTo>
                  <a:lnTo>
                    <a:pt x="0" y="0"/>
                  </a:lnTo>
                  <a:lnTo>
                    <a:pt x="0" y="21600"/>
                  </a:lnTo>
                  <a:lnTo>
                    <a:pt x="19845" y="21600"/>
                  </a:lnTo>
                  <a:lnTo>
                    <a:pt x="20723" y="16271"/>
                  </a:lnTo>
                  <a:lnTo>
                    <a:pt x="21600" y="10839"/>
                  </a:lnTo>
                  <a:lnTo>
                    <a:pt x="20723" y="5432"/>
                  </a:lnTo>
                  <a:close/>
                </a:path>
              </a:pathLst>
            </a:custGeom>
            <a:solidFill>
              <a:srgbClr val="D3D9E2"/>
            </a:solidFill>
            <a:ln w="12700">
              <a:miter lim="400000"/>
            </a:ln>
          </p:spPr>
          <p:txBody>
            <a:bodyPr lIns="45719" rIns="45719"/>
            <a:lstStyle/>
            <a:p>
              <a:pPr>
                <a:defRPr sz="1400">
                  <a:latin typeface="Arial"/>
                  <a:ea typeface="Arial"/>
                  <a:cs typeface="Arial"/>
                  <a:sym typeface="Arial"/>
                </a:defRPr>
              </a:pPr>
              <a:endParaRPr dirty="0"/>
            </a:p>
          </p:txBody>
        </p:sp>
      </p:grpSp>
      <p:sp>
        <p:nvSpPr>
          <p:cNvPr id="334" name="TextBox 9">
            <a:extLst>
              <a:ext uri="{FF2B5EF4-FFF2-40B4-BE49-F238E27FC236}">
                <a16:creationId xmlns:a16="http://schemas.microsoft.com/office/drawing/2014/main" id="{306117CD-5FD7-2B48-55E7-5ABBBCF3D627}"/>
              </a:ext>
            </a:extLst>
          </p:cNvPr>
          <p:cNvSpPr txBox="1"/>
          <p:nvPr/>
        </p:nvSpPr>
        <p:spPr>
          <a:xfrm>
            <a:off x="988491" y="3687564"/>
            <a:ext cx="7080702" cy="463781"/>
          </a:xfrm>
          <a:prstGeom prst="rect">
            <a:avLst/>
          </a:prstGeom>
        </p:spPr>
        <p:txBody>
          <a:bodyPr wrap="square" lIns="0" tIns="0" rIns="0" bIns="0" rtlCol="0" anchor="t">
            <a:spAutoFit/>
          </a:bodyPr>
          <a:lstStyle/>
          <a:p>
            <a:pPr marL="345441" lvl="1">
              <a:lnSpc>
                <a:spcPts val="3904"/>
              </a:lnSpc>
            </a:pPr>
            <a:r>
              <a:rPr lang="en-US" sz="2800" b="1" dirty="0">
                <a:solidFill>
                  <a:srgbClr val="3B4A52"/>
                </a:solidFill>
                <a:latin typeface="Montserrat" pitchFamily="2" charset="77"/>
              </a:rPr>
              <a:t>The world is becoming data driven!</a:t>
            </a:r>
          </a:p>
        </p:txBody>
      </p:sp>
      <p:sp>
        <p:nvSpPr>
          <p:cNvPr id="335" name="TextBox 9">
            <a:extLst>
              <a:ext uri="{FF2B5EF4-FFF2-40B4-BE49-F238E27FC236}">
                <a16:creationId xmlns:a16="http://schemas.microsoft.com/office/drawing/2014/main" id="{FCB2CD7D-4892-33DE-40A4-5AECCE3921EF}"/>
              </a:ext>
            </a:extLst>
          </p:cNvPr>
          <p:cNvSpPr txBox="1"/>
          <p:nvPr/>
        </p:nvSpPr>
        <p:spPr>
          <a:xfrm>
            <a:off x="1056102" y="6374856"/>
            <a:ext cx="10134600" cy="457498"/>
          </a:xfrm>
          <a:prstGeom prst="rect">
            <a:avLst/>
          </a:prstGeom>
        </p:spPr>
        <p:txBody>
          <a:bodyPr wrap="square" lIns="0" tIns="0" rIns="0" bIns="0" rtlCol="0" anchor="t">
            <a:spAutoFit/>
          </a:bodyPr>
          <a:lstStyle/>
          <a:p>
            <a:pPr marL="345441" lvl="1">
              <a:lnSpc>
                <a:spcPts val="3904"/>
              </a:lnSpc>
            </a:pPr>
            <a:r>
              <a:rPr lang="en-US" sz="2600" dirty="0">
                <a:solidFill>
                  <a:srgbClr val="404040"/>
                </a:solidFill>
                <a:latin typeface="Montserrat" pitchFamily="2" charset="77"/>
              </a:rPr>
              <a:t>Now data drive research questions &amp; theory</a:t>
            </a:r>
          </a:p>
        </p:txBody>
      </p:sp>
      <p:sp>
        <p:nvSpPr>
          <p:cNvPr id="338" name="TextBox 9">
            <a:extLst>
              <a:ext uri="{FF2B5EF4-FFF2-40B4-BE49-F238E27FC236}">
                <a16:creationId xmlns:a16="http://schemas.microsoft.com/office/drawing/2014/main" id="{607CF0DA-C40B-719D-A5F6-F4AA19B04EDA}"/>
              </a:ext>
            </a:extLst>
          </p:cNvPr>
          <p:cNvSpPr txBox="1"/>
          <p:nvPr/>
        </p:nvSpPr>
        <p:spPr>
          <a:xfrm>
            <a:off x="1066988" y="5180134"/>
            <a:ext cx="10134600" cy="469680"/>
          </a:xfrm>
          <a:prstGeom prst="rect">
            <a:avLst/>
          </a:prstGeom>
        </p:spPr>
        <p:txBody>
          <a:bodyPr wrap="square" lIns="0" tIns="0" rIns="0" bIns="0" rtlCol="0" anchor="t">
            <a:spAutoFit/>
          </a:bodyPr>
          <a:lstStyle/>
          <a:p>
            <a:pPr marL="345441" lvl="1">
              <a:lnSpc>
                <a:spcPts val="3904"/>
              </a:lnSpc>
            </a:pPr>
            <a:r>
              <a:rPr lang="en-US" sz="2600" dirty="0">
                <a:solidFill>
                  <a:srgbClr val="404040"/>
                </a:solidFill>
                <a:latin typeface="Montserrat" pitchFamily="2" charset="77"/>
              </a:rPr>
              <a:t>Amount and quality of data is growing every year</a:t>
            </a:r>
            <a:r>
              <a:rPr lang="en-US" sz="2600" dirty="0">
                <a:solidFill>
                  <a:srgbClr val="404040"/>
                </a:solidFill>
                <a:latin typeface="Now"/>
              </a:rPr>
              <a:t> </a:t>
            </a:r>
          </a:p>
        </p:txBody>
      </p:sp>
      <p:sp>
        <p:nvSpPr>
          <p:cNvPr id="341" name="TextBox 9">
            <a:extLst>
              <a:ext uri="{FF2B5EF4-FFF2-40B4-BE49-F238E27FC236}">
                <a16:creationId xmlns:a16="http://schemas.microsoft.com/office/drawing/2014/main" id="{C1A7C41D-1B65-C12B-4114-5D4BA51EA009}"/>
              </a:ext>
            </a:extLst>
          </p:cNvPr>
          <p:cNvSpPr txBox="1"/>
          <p:nvPr/>
        </p:nvSpPr>
        <p:spPr>
          <a:xfrm>
            <a:off x="1023257" y="8735876"/>
            <a:ext cx="10482943" cy="973600"/>
          </a:xfrm>
          <a:prstGeom prst="rect">
            <a:avLst/>
          </a:prstGeom>
        </p:spPr>
        <p:txBody>
          <a:bodyPr wrap="square" lIns="0" tIns="0" rIns="0" bIns="0" rtlCol="0" anchor="t">
            <a:spAutoFit/>
          </a:bodyPr>
          <a:lstStyle/>
          <a:p>
            <a:pPr marL="345441" lvl="1">
              <a:lnSpc>
                <a:spcPts val="3904"/>
              </a:lnSpc>
            </a:pPr>
            <a:r>
              <a:rPr lang="en-US" sz="2600" b="1" dirty="0">
                <a:solidFill>
                  <a:srgbClr val="404040"/>
                </a:solidFill>
                <a:latin typeface="Montserrat" pitchFamily="2" charset="77"/>
              </a:rPr>
              <a:t>Teach the next generation</a:t>
            </a:r>
            <a:r>
              <a:rPr lang="en-US" sz="2600" dirty="0">
                <a:solidFill>
                  <a:srgbClr val="404040"/>
                </a:solidFill>
                <a:latin typeface="Montserrat" pitchFamily="2" charset="77"/>
              </a:rPr>
              <a:t> how to utilize big data!</a:t>
            </a:r>
          </a:p>
          <a:p>
            <a:pPr>
              <a:lnSpc>
                <a:spcPts val="3904"/>
              </a:lnSpc>
            </a:pPr>
            <a:r>
              <a:rPr lang="en-US" sz="2600" dirty="0">
                <a:solidFill>
                  <a:srgbClr val="404040"/>
                </a:solidFill>
                <a:latin typeface="Now"/>
              </a:rPr>
              <a:t> </a:t>
            </a:r>
          </a:p>
        </p:txBody>
      </p:sp>
      <p:sp>
        <p:nvSpPr>
          <p:cNvPr id="342" name="TextBox 9">
            <a:extLst>
              <a:ext uri="{FF2B5EF4-FFF2-40B4-BE49-F238E27FC236}">
                <a16:creationId xmlns:a16="http://schemas.microsoft.com/office/drawing/2014/main" id="{CE0F45A3-7FEE-DE39-D410-2000B4B83B6B}"/>
              </a:ext>
            </a:extLst>
          </p:cNvPr>
          <p:cNvSpPr txBox="1"/>
          <p:nvPr/>
        </p:nvSpPr>
        <p:spPr>
          <a:xfrm>
            <a:off x="1056102" y="7571811"/>
            <a:ext cx="10134600" cy="457498"/>
          </a:xfrm>
          <a:prstGeom prst="rect">
            <a:avLst/>
          </a:prstGeom>
        </p:spPr>
        <p:txBody>
          <a:bodyPr wrap="square" lIns="0" tIns="0" rIns="0" bIns="0" rtlCol="0" anchor="t">
            <a:spAutoFit/>
          </a:bodyPr>
          <a:lstStyle/>
          <a:p>
            <a:pPr marL="345441" lvl="1">
              <a:lnSpc>
                <a:spcPts val="3904"/>
              </a:lnSpc>
            </a:pPr>
            <a:r>
              <a:rPr lang="en-US" sz="2600" b="1" dirty="0">
                <a:solidFill>
                  <a:srgbClr val="404040"/>
                </a:solidFill>
                <a:latin typeface="Montserrat" pitchFamily="2" charset="77"/>
              </a:rPr>
              <a:t>Improve </a:t>
            </a:r>
            <a:r>
              <a:rPr lang="en-US" sz="2600" b="1" i="1" dirty="0">
                <a:solidFill>
                  <a:srgbClr val="404040"/>
                </a:solidFill>
                <a:latin typeface="Montserrat" pitchFamily="2" charset="77"/>
              </a:rPr>
              <a:t>your</a:t>
            </a:r>
            <a:r>
              <a:rPr lang="en-US" sz="2600" b="1" dirty="0">
                <a:solidFill>
                  <a:srgbClr val="404040"/>
                </a:solidFill>
                <a:latin typeface="Montserrat" pitchFamily="2" charset="77"/>
              </a:rPr>
              <a:t> science</a:t>
            </a:r>
            <a:r>
              <a:rPr lang="en-US" sz="2600" dirty="0">
                <a:solidFill>
                  <a:srgbClr val="404040"/>
                </a:solidFill>
                <a:latin typeface="Montserrat" pitchFamily="2" charset="77"/>
              </a:rPr>
              <a:t>, as well as your </a:t>
            </a:r>
            <a:r>
              <a:rPr lang="en-US" sz="2600" b="1" dirty="0">
                <a:solidFill>
                  <a:srgbClr val="404040"/>
                </a:solidFill>
                <a:latin typeface="Montserrat" pitchFamily="2" charset="77"/>
              </a:rPr>
              <a:t>CV</a:t>
            </a:r>
          </a:p>
        </p:txBody>
      </p:sp>
      <p:cxnSp>
        <p:nvCxnSpPr>
          <p:cNvPr id="8" name="Straight Connector 7">
            <a:extLst>
              <a:ext uri="{FF2B5EF4-FFF2-40B4-BE49-F238E27FC236}">
                <a16:creationId xmlns:a16="http://schemas.microsoft.com/office/drawing/2014/main" id="{AF90170C-6536-0A9E-EB6F-47DB187DD1B2}"/>
              </a:ext>
            </a:extLst>
          </p:cNvPr>
          <p:cNvCxnSpPr>
            <a:cxnSpLocks/>
          </p:cNvCxnSpPr>
          <p:nvPr/>
        </p:nvCxnSpPr>
        <p:spPr>
          <a:xfrm>
            <a:off x="860868" y="2985547"/>
            <a:ext cx="9600612"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8786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3">
            <a:extLst>
              <a:ext uri="{FF2B5EF4-FFF2-40B4-BE49-F238E27FC236}">
                <a16:creationId xmlns:a16="http://schemas.microsoft.com/office/drawing/2014/main" id="{1C887D9A-DC10-8E11-2C8D-FBE4A86A20C0}"/>
              </a:ext>
            </a:extLst>
          </p:cNvPr>
          <p:cNvSpPr txBox="1"/>
          <p:nvPr/>
        </p:nvSpPr>
        <p:spPr>
          <a:xfrm>
            <a:off x="2396674" y="694489"/>
            <a:ext cx="14035524" cy="921278"/>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3B4A52"/>
                </a:solidFill>
                <a:latin typeface="Montserrat" pitchFamily="2" charset="77"/>
              </a:rPr>
              <a:t>ANALYSIS OF BIG BIO-MEDICAL DATA</a:t>
            </a:r>
          </a:p>
        </p:txBody>
      </p:sp>
      <p:cxnSp>
        <p:nvCxnSpPr>
          <p:cNvPr id="8" name="Straight Connector 7">
            <a:extLst>
              <a:ext uri="{FF2B5EF4-FFF2-40B4-BE49-F238E27FC236}">
                <a16:creationId xmlns:a16="http://schemas.microsoft.com/office/drawing/2014/main" id="{AF90170C-6536-0A9E-EB6F-47DB187DD1B2}"/>
              </a:ext>
            </a:extLst>
          </p:cNvPr>
          <p:cNvCxnSpPr>
            <a:cxnSpLocks/>
          </p:cNvCxnSpPr>
          <p:nvPr/>
        </p:nvCxnSpPr>
        <p:spPr>
          <a:xfrm>
            <a:off x="1724020" y="2019300"/>
            <a:ext cx="1534478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285" name="Google Shape;7776;p148">
            <a:extLst>
              <a:ext uri="{FF2B5EF4-FFF2-40B4-BE49-F238E27FC236}">
                <a16:creationId xmlns:a16="http://schemas.microsoft.com/office/drawing/2014/main" id="{53E6F6F4-C60C-6AD0-4E57-3D3AB90D0F1D}"/>
              </a:ext>
            </a:extLst>
          </p:cNvPr>
          <p:cNvSpPr/>
          <p:nvPr/>
        </p:nvSpPr>
        <p:spPr>
          <a:xfrm>
            <a:off x="8804836" y="4001091"/>
            <a:ext cx="3263665" cy="2856909"/>
          </a:xfrm>
          <a:custGeom>
            <a:avLst/>
            <a:gdLst/>
            <a:ahLst/>
            <a:cxnLst>
              <a:cxn ang="0">
                <a:pos x="wd2" y="hd2"/>
              </a:cxn>
              <a:cxn ang="5400000">
                <a:pos x="wd2" y="hd2"/>
              </a:cxn>
              <a:cxn ang="10800000">
                <a:pos x="wd2" y="hd2"/>
              </a:cxn>
              <a:cxn ang="16200000">
                <a:pos x="wd2" y="hd2"/>
              </a:cxn>
            </a:cxnLst>
            <a:rect l="0" t="0" r="r" b="b"/>
            <a:pathLst>
              <a:path w="21600" h="21600" extrusionOk="0">
                <a:moveTo>
                  <a:pt x="21600" y="6080"/>
                </a:moveTo>
                <a:cubicBezTo>
                  <a:pt x="21576" y="6136"/>
                  <a:pt x="21576" y="6136"/>
                  <a:pt x="21576" y="6136"/>
                </a:cubicBezTo>
                <a:cubicBezTo>
                  <a:pt x="21576" y="6136"/>
                  <a:pt x="21576" y="6136"/>
                  <a:pt x="21576" y="6136"/>
                </a:cubicBezTo>
                <a:cubicBezTo>
                  <a:pt x="21600" y="6080"/>
                  <a:pt x="21600" y="6080"/>
                  <a:pt x="21600" y="6080"/>
                </a:cubicBezTo>
                <a:moveTo>
                  <a:pt x="18563" y="0"/>
                </a:moveTo>
                <a:cubicBezTo>
                  <a:pt x="8310" y="194"/>
                  <a:pt x="0" y="9828"/>
                  <a:pt x="0" y="21600"/>
                </a:cubicBezTo>
                <a:cubicBezTo>
                  <a:pt x="0" y="21600"/>
                  <a:pt x="0" y="21600"/>
                  <a:pt x="0" y="21600"/>
                </a:cubicBezTo>
                <a:cubicBezTo>
                  <a:pt x="0" y="9828"/>
                  <a:pt x="8310" y="194"/>
                  <a:pt x="18563" y="0"/>
                </a:cubicBezTo>
                <a:cubicBezTo>
                  <a:pt x="18563" y="0"/>
                  <a:pt x="18563" y="0"/>
                  <a:pt x="18563" y="0"/>
                </a:cubicBezTo>
              </a:path>
            </a:pathLst>
          </a:custGeom>
          <a:solidFill>
            <a:srgbClr val="FFFFFF"/>
          </a:solidFill>
          <a:ln w="12700">
            <a:miter lim="400000"/>
          </a:ln>
        </p:spPr>
        <p:txBody>
          <a:bodyPr lIns="45719" rIns="45719"/>
          <a:lstStyle/>
          <a:p>
            <a:pPr>
              <a:defRPr sz="1400">
                <a:latin typeface="Arial"/>
                <a:ea typeface="Arial"/>
                <a:cs typeface="Arial"/>
                <a:sym typeface="Arial"/>
              </a:defRPr>
            </a:pPr>
            <a:endParaRPr/>
          </a:p>
        </p:txBody>
      </p:sp>
      <p:grpSp>
        <p:nvGrpSpPr>
          <p:cNvPr id="2" name="Группа 5">
            <a:extLst>
              <a:ext uri="{FF2B5EF4-FFF2-40B4-BE49-F238E27FC236}">
                <a16:creationId xmlns:a16="http://schemas.microsoft.com/office/drawing/2014/main" id="{1C0C5244-0750-9B06-49EB-8C4AAD019A95}"/>
              </a:ext>
            </a:extLst>
          </p:cNvPr>
          <p:cNvGrpSpPr/>
          <p:nvPr/>
        </p:nvGrpSpPr>
        <p:grpSpPr>
          <a:xfrm>
            <a:off x="8978583" y="2538063"/>
            <a:ext cx="5423217" cy="7228011"/>
            <a:chOff x="0" y="0"/>
            <a:chExt cx="4585646" cy="6111706"/>
          </a:xfrm>
        </p:grpSpPr>
        <p:grpSp>
          <p:nvGrpSpPr>
            <p:cNvPr id="3" name="Группа 48">
              <a:extLst>
                <a:ext uri="{FF2B5EF4-FFF2-40B4-BE49-F238E27FC236}">
                  <a16:creationId xmlns:a16="http://schemas.microsoft.com/office/drawing/2014/main" id="{A0A3ACD5-96AD-7433-72E5-4B54ABC0D113}"/>
                </a:ext>
              </a:extLst>
            </p:cNvPr>
            <p:cNvGrpSpPr/>
            <p:nvPr/>
          </p:nvGrpSpPr>
          <p:grpSpPr>
            <a:xfrm>
              <a:off x="0" y="0"/>
              <a:ext cx="4585645" cy="1816872"/>
              <a:chOff x="0" y="0"/>
              <a:chExt cx="4585644" cy="1816871"/>
            </a:xfrm>
          </p:grpSpPr>
          <p:sp>
            <p:nvSpPr>
              <p:cNvPr id="17" name="Freeform 66">
                <a:extLst>
                  <a:ext uri="{FF2B5EF4-FFF2-40B4-BE49-F238E27FC236}">
                    <a16:creationId xmlns:a16="http://schemas.microsoft.com/office/drawing/2014/main" id="{22AF7610-D4E1-4794-0C3E-57E608EAA88C}"/>
                  </a:ext>
                </a:extLst>
              </p:cNvPr>
              <p:cNvSpPr/>
              <p:nvPr/>
            </p:nvSpPr>
            <p:spPr>
              <a:xfrm>
                <a:off x="0" y="0"/>
                <a:ext cx="4585645" cy="18168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3148" y="12683"/>
                    </a:lnTo>
                    <a:lnTo>
                      <a:pt x="4588" y="13681"/>
                    </a:lnTo>
                    <a:lnTo>
                      <a:pt x="6932" y="7085"/>
                    </a:lnTo>
                    <a:lnTo>
                      <a:pt x="8584" y="6311"/>
                    </a:lnTo>
                    <a:lnTo>
                      <a:pt x="10673" y="0"/>
                    </a:lnTo>
                    <a:lnTo>
                      <a:pt x="14033" y="8917"/>
                    </a:lnTo>
                    <a:lnTo>
                      <a:pt x="15473" y="10077"/>
                    </a:lnTo>
                    <a:lnTo>
                      <a:pt x="17224" y="16368"/>
                    </a:lnTo>
                    <a:lnTo>
                      <a:pt x="18875" y="16755"/>
                    </a:lnTo>
                    <a:lnTo>
                      <a:pt x="21600" y="21600"/>
                    </a:lnTo>
                    <a:lnTo>
                      <a:pt x="0" y="21600"/>
                    </a:lnTo>
                    <a:close/>
                  </a:path>
                </a:pathLst>
              </a:custGeom>
              <a:gradFill flip="none" rotWithShape="1">
                <a:gsLst>
                  <a:gs pos="0">
                    <a:srgbClr val="F2F2F2"/>
                  </a:gs>
                  <a:gs pos="100000">
                    <a:srgbClr val="D9D9D9"/>
                  </a:gs>
                </a:gsLst>
                <a:lin ang="5400000" scaled="0"/>
              </a:gradFill>
              <a:ln w="12700" cap="flat">
                <a:noFill/>
                <a:miter lim="400000"/>
              </a:ln>
              <a:effectLst/>
            </p:spPr>
            <p:txBody>
              <a:bodyPr wrap="square" lIns="45719" tIns="45719" rIns="45719" bIns="45719" numCol="1" anchor="t">
                <a:noAutofit/>
              </a:bodyPr>
              <a:lstStyle/>
              <a:p>
                <a:pPr>
                  <a:defRPr sz="1600"/>
                </a:pPr>
                <a:endParaRPr/>
              </a:p>
            </p:txBody>
          </p:sp>
          <p:sp>
            <p:nvSpPr>
              <p:cNvPr id="18" name="Freeform 76">
                <a:extLst>
                  <a:ext uri="{FF2B5EF4-FFF2-40B4-BE49-F238E27FC236}">
                    <a16:creationId xmlns:a16="http://schemas.microsoft.com/office/drawing/2014/main" id="{3B26E77E-886D-7113-BA19-7AF7A726CD3C}"/>
                  </a:ext>
                </a:extLst>
              </p:cNvPr>
              <p:cNvSpPr/>
              <p:nvPr/>
            </p:nvSpPr>
            <p:spPr>
              <a:xfrm>
                <a:off x="0" y="1066833"/>
                <a:ext cx="962086" cy="750039"/>
              </a:xfrm>
              <a:custGeom>
                <a:avLst/>
                <a:gdLst/>
                <a:ahLst/>
                <a:cxnLst>
                  <a:cxn ang="0">
                    <a:pos x="wd2" y="hd2"/>
                  </a:cxn>
                  <a:cxn ang="5400000">
                    <a:pos x="wd2" y="hd2"/>
                  </a:cxn>
                  <a:cxn ang="10800000">
                    <a:pos x="wd2" y="hd2"/>
                  </a:cxn>
                  <a:cxn ang="16200000">
                    <a:pos x="wd2" y="hd2"/>
                  </a:cxn>
                </a:cxnLst>
                <a:rect l="0" t="0" r="r" b="b"/>
                <a:pathLst>
                  <a:path w="21600" h="21600" extrusionOk="0">
                    <a:moveTo>
                      <a:pt x="16553" y="12279"/>
                    </a:moveTo>
                    <a:lnTo>
                      <a:pt x="11170" y="17112"/>
                    </a:lnTo>
                    <a:lnTo>
                      <a:pt x="21600" y="10603"/>
                    </a:lnTo>
                    <a:lnTo>
                      <a:pt x="14736" y="0"/>
                    </a:lnTo>
                    <a:lnTo>
                      <a:pt x="0" y="21600"/>
                    </a:lnTo>
                    <a:lnTo>
                      <a:pt x="16553" y="12279"/>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a:p>
            </p:txBody>
          </p:sp>
          <p:sp>
            <p:nvSpPr>
              <p:cNvPr id="19" name="Freeform 77">
                <a:extLst>
                  <a:ext uri="{FF2B5EF4-FFF2-40B4-BE49-F238E27FC236}">
                    <a16:creationId xmlns:a16="http://schemas.microsoft.com/office/drawing/2014/main" id="{D5028BB2-AFB6-45E4-D3A7-C0A7F2AB44BD}"/>
                  </a:ext>
                </a:extLst>
              </p:cNvPr>
              <p:cNvSpPr/>
              <p:nvPr/>
            </p:nvSpPr>
            <p:spPr>
              <a:xfrm>
                <a:off x="950098" y="0"/>
                <a:ext cx="1564515" cy="1816871"/>
              </a:xfrm>
              <a:custGeom>
                <a:avLst/>
                <a:gdLst/>
                <a:ahLst/>
                <a:cxnLst>
                  <a:cxn ang="0">
                    <a:pos x="wd2" y="hd2"/>
                  </a:cxn>
                  <a:cxn ang="5400000">
                    <a:pos x="wd2" y="hd2"/>
                  </a:cxn>
                  <a:cxn ang="10800000">
                    <a:pos x="wd2" y="hd2"/>
                  </a:cxn>
                  <a:cxn ang="16200000">
                    <a:pos x="wd2" y="hd2"/>
                  </a:cxn>
                </a:cxnLst>
                <a:rect l="0" t="0" r="r" b="b"/>
                <a:pathLst>
                  <a:path w="21600" h="21600" extrusionOk="0">
                    <a:moveTo>
                      <a:pt x="18000" y="0"/>
                    </a:moveTo>
                    <a:cubicBezTo>
                      <a:pt x="12052" y="6303"/>
                      <a:pt x="12052" y="6303"/>
                      <a:pt x="12052" y="6303"/>
                    </a:cubicBezTo>
                    <a:cubicBezTo>
                      <a:pt x="7200" y="7072"/>
                      <a:pt x="7200" y="7072"/>
                      <a:pt x="7200" y="7072"/>
                    </a:cubicBezTo>
                    <a:cubicBezTo>
                      <a:pt x="313" y="13683"/>
                      <a:pt x="313" y="13683"/>
                      <a:pt x="313" y="13683"/>
                    </a:cubicBezTo>
                    <a:cubicBezTo>
                      <a:pt x="313" y="13683"/>
                      <a:pt x="313" y="13683"/>
                      <a:pt x="313" y="13683"/>
                    </a:cubicBezTo>
                    <a:cubicBezTo>
                      <a:pt x="2661" y="16988"/>
                      <a:pt x="2661" y="16988"/>
                      <a:pt x="2661" y="16988"/>
                    </a:cubicBezTo>
                    <a:cubicBezTo>
                      <a:pt x="0" y="19832"/>
                      <a:pt x="0" y="19832"/>
                      <a:pt x="0" y="19832"/>
                    </a:cubicBezTo>
                    <a:cubicBezTo>
                      <a:pt x="0" y="21600"/>
                      <a:pt x="0" y="21600"/>
                      <a:pt x="0" y="21600"/>
                    </a:cubicBezTo>
                    <a:cubicBezTo>
                      <a:pt x="12365" y="21600"/>
                      <a:pt x="12365" y="21600"/>
                      <a:pt x="12365" y="21600"/>
                    </a:cubicBezTo>
                    <a:cubicBezTo>
                      <a:pt x="12835" y="21523"/>
                      <a:pt x="12835" y="21523"/>
                      <a:pt x="12835" y="21523"/>
                    </a:cubicBezTo>
                    <a:cubicBezTo>
                      <a:pt x="8765" y="19294"/>
                      <a:pt x="8765" y="19294"/>
                      <a:pt x="8765" y="19294"/>
                    </a:cubicBezTo>
                    <a:cubicBezTo>
                      <a:pt x="21600" y="14836"/>
                      <a:pt x="21600" y="14836"/>
                      <a:pt x="21600" y="14836"/>
                    </a:cubicBezTo>
                    <a:cubicBezTo>
                      <a:pt x="12209" y="13375"/>
                      <a:pt x="12209" y="13375"/>
                      <a:pt x="12209" y="13375"/>
                    </a:cubicBezTo>
                    <a:cubicBezTo>
                      <a:pt x="12209" y="13375"/>
                      <a:pt x="8139" y="14374"/>
                      <a:pt x="6574" y="14759"/>
                    </a:cubicBezTo>
                    <a:cubicBezTo>
                      <a:pt x="7983" y="14298"/>
                      <a:pt x="12052" y="13068"/>
                      <a:pt x="12052" y="13068"/>
                    </a:cubicBezTo>
                    <a:cubicBezTo>
                      <a:pt x="10174" y="10992"/>
                      <a:pt x="10174" y="10992"/>
                      <a:pt x="10174" y="10992"/>
                    </a:cubicBezTo>
                    <a:cubicBezTo>
                      <a:pt x="15183" y="7841"/>
                      <a:pt x="15183" y="7841"/>
                      <a:pt x="15183" y="7841"/>
                    </a:cubicBezTo>
                    <a:cubicBezTo>
                      <a:pt x="13304" y="8225"/>
                      <a:pt x="13304" y="8225"/>
                      <a:pt x="13304" y="8225"/>
                    </a:cubicBezTo>
                    <a:cubicBezTo>
                      <a:pt x="15183" y="6995"/>
                      <a:pt x="15183" y="6995"/>
                      <a:pt x="15183" y="6995"/>
                    </a:cubicBezTo>
                    <a:lnTo>
                      <a:pt x="18000" y="0"/>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dirty="0"/>
              </a:p>
            </p:txBody>
          </p:sp>
          <p:sp>
            <p:nvSpPr>
              <p:cNvPr id="20" name="Freeform 78">
                <a:extLst>
                  <a:ext uri="{FF2B5EF4-FFF2-40B4-BE49-F238E27FC236}">
                    <a16:creationId xmlns:a16="http://schemas.microsoft.com/office/drawing/2014/main" id="{61B17B8B-B52B-BF43-66BC-F655FEAD6C0C}"/>
                  </a:ext>
                </a:extLst>
              </p:cNvPr>
              <p:cNvSpPr/>
              <p:nvPr/>
            </p:nvSpPr>
            <p:spPr>
              <a:xfrm>
                <a:off x="2547579" y="297959"/>
                <a:ext cx="2038066" cy="151891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8513" y="15439"/>
                    </a:lnTo>
                    <a:lnTo>
                      <a:pt x="7687" y="16900"/>
                    </a:lnTo>
                    <a:lnTo>
                      <a:pt x="7687" y="12395"/>
                    </a:lnTo>
                    <a:lnTo>
                      <a:pt x="4447" y="6526"/>
                    </a:lnTo>
                    <a:lnTo>
                      <a:pt x="4574" y="6429"/>
                    </a:lnTo>
                    <a:lnTo>
                      <a:pt x="0" y="0"/>
                    </a:lnTo>
                    <a:lnTo>
                      <a:pt x="5876" y="12395"/>
                    </a:lnTo>
                    <a:lnTo>
                      <a:pt x="3367" y="18288"/>
                    </a:lnTo>
                    <a:lnTo>
                      <a:pt x="6131" y="16900"/>
                    </a:lnTo>
                    <a:lnTo>
                      <a:pt x="2287" y="21600"/>
                    </a:lnTo>
                    <a:lnTo>
                      <a:pt x="21600" y="21600"/>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a:p>
            </p:txBody>
          </p:sp>
        </p:grpSp>
        <p:grpSp>
          <p:nvGrpSpPr>
            <p:cNvPr id="6" name="Группа 2">
              <a:extLst>
                <a:ext uri="{FF2B5EF4-FFF2-40B4-BE49-F238E27FC236}">
                  <a16:creationId xmlns:a16="http://schemas.microsoft.com/office/drawing/2014/main" id="{91119680-A47E-D861-12A9-2666B563E8B7}"/>
                </a:ext>
              </a:extLst>
            </p:cNvPr>
            <p:cNvGrpSpPr/>
            <p:nvPr/>
          </p:nvGrpSpPr>
          <p:grpSpPr>
            <a:xfrm>
              <a:off x="0" y="1816870"/>
              <a:ext cx="4585646" cy="4294836"/>
              <a:chOff x="0" y="0"/>
              <a:chExt cx="4585644" cy="4294832"/>
            </a:xfrm>
          </p:grpSpPr>
          <p:sp>
            <p:nvSpPr>
              <p:cNvPr id="13" name="Freeform 67">
                <a:extLst>
                  <a:ext uri="{FF2B5EF4-FFF2-40B4-BE49-F238E27FC236}">
                    <a16:creationId xmlns:a16="http://schemas.microsoft.com/office/drawing/2014/main" id="{2AEDB00E-7ADB-D3F7-444A-2492E996C835}"/>
                  </a:ext>
                </a:extLst>
              </p:cNvPr>
              <p:cNvSpPr/>
              <p:nvPr/>
            </p:nvSpPr>
            <p:spPr>
              <a:xfrm>
                <a:off x="1606474" y="2670907"/>
                <a:ext cx="1666419" cy="16239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9246" y="21600"/>
                    </a:lnTo>
                    <a:lnTo>
                      <a:pt x="14996" y="6299"/>
                    </a:lnTo>
                    <a:lnTo>
                      <a:pt x="19541" y="4465"/>
                    </a:lnTo>
                    <a:lnTo>
                      <a:pt x="21600" y="0"/>
                    </a:lnTo>
                    <a:lnTo>
                      <a:pt x="0" y="0"/>
                    </a:lnTo>
                    <a:close/>
                  </a:path>
                </a:pathLst>
              </a:custGeom>
              <a:solidFill>
                <a:srgbClr val="4D4D4D"/>
              </a:solidFill>
              <a:ln w="12700" cap="flat">
                <a:noFill/>
                <a:miter lim="400000"/>
              </a:ln>
              <a:effectLst/>
            </p:spPr>
            <p:txBody>
              <a:bodyPr wrap="square" lIns="45719" tIns="45719" rIns="45719" bIns="45719" numCol="1" anchor="t">
                <a:noAutofit/>
              </a:bodyPr>
              <a:lstStyle/>
              <a:p>
                <a:pPr>
                  <a:defRPr sz="1600"/>
                </a:pPr>
                <a:endParaRPr dirty="0"/>
              </a:p>
            </p:txBody>
          </p:sp>
          <p:sp>
            <p:nvSpPr>
              <p:cNvPr id="14" name="Freeform 68">
                <a:extLst>
                  <a:ext uri="{FF2B5EF4-FFF2-40B4-BE49-F238E27FC236}">
                    <a16:creationId xmlns:a16="http://schemas.microsoft.com/office/drawing/2014/main" id="{DB8C4C98-D982-48B9-9293-C705448060D4}"/>
                  </a:ext>
                </a:extLst>
              </p:cNvPr>
              <p:cNvSpPr/>
              <p:nvPr/>
            </p:nvSpPr>
            <p:spPr>
              <a:xfrm>
                <a:off x="1108948" y="1674962"/>
                <a:ext cx="2841302" cy="10079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390" y="15816"/>
                    </a:lnTo>
                    <a:lnTo>
                      <a:pt x="3782" y="21600"/>
                    </a:lnTo>
                    <a:lnTo>
                      <a:pt x="16451" y="21600"/>
                    </a:lnTo>
                    <a:lnTo>
                      <a:pt x="18934" y="2508"/>
                    </a:lnTo>
                    <a:lnTo>
                      <a:pt x="21349" y="2508"/>
                    </a:lnTo>
                    <a:lnTo>
                      <a:pt x="21600" y="0"/>
                    </a:lnTo>
                    <a:lnTo>
                      <a:pt x="0" y="0"/>
                    </a:lnTo>
                    <a:close/>
                  </a:path>
                </a:pathLst>
              </a:custGeom>
              <a:solidFill>
                <a:srgbClr val="C0504D"/>
              </a:solidFill>
              <a:ln w="12700" cap="flat">
                <a:noFill/>
                <a:miter lim="400000"/>
              </a:ln>
              <a:effectLst/>
            </p:spPr>
            <p:txBody>
              <a:bodyPr wrap="square" lIns="45719" tIns="45719" rIns="45719" bIns="45719" numCol="1" anchor="t">
                <a:noAutofit/>
              </a:bodyPr>
              <a:lstStyle/>
              <a:p>
                <a:pPr>
                  <a:defRPr sz="1600"/>
                </a:pPr>
                <a:endParaRPr dirty="0"/>
              </a:p>
            </p:txBody>
          </p:sp>
          <p:sp>
            <p:nvSpPr>
              <p:cNvPr id="15" name="Freeform 69">
                <a:extLst>
                  <a:ext uri="{FF2B5EF4-FFF2-40B4-BE49-F238E27FC236}">
                    <a16:creationId xmlns:a16="http://schemas.microsoft.com/office/drawing/2014/main" id="{C5D196DA-9CC2-8DF4-E368-538D0DDC0C42}"/>
                  </a:ext>
                </a:extLst>
              </p:cNvPr>
              <p:cNvSpPr/>
              <p:nvPr/>
            </p:nvSpPr>
            <p:spPr>
              <a:xfrm>
                <a:off x="497527" y="833503"/>
                <a:ext cx="3770422" cy="84146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464" y="3064"/>
                    </a:lnTo>
                    <a:lnTo>
                      <a:pt x="2472" y="5004"/>
                    </a:lnTo>
                    <a:lnTo>
                      <a:pt x="3571" y="21600"/>
                    </a:lnTo>
                    <a:lnTo>
                      <a:pt x="19780" y="21600"/>
                    </a:lnTo>
                    <a:lnTo>
                      <a:pt x="21600" y="0"/>
                    </a:lnTo>
                    <a:close/>
                  </a:path>
                </a:pathLst>
              </a:custGeom>
              <a:solidFill>
                <a:srgbClr val="FFC585"/>
              </a:solidFill>
              <a:ln w="12700" cap="flat">
                <a:noFill/>
                <a:miter lim="400000"/>
              </a:ln>
              <a:effectLst/>
            </p:spPr>
            <p:txBody>
              <a:bodyPr wrap="square" lIns="45719" tIns="45719" rIns="45719" bIns="45719" numCol="1" anchor="t">
                <a:noAutofit/>
              </a:bodyPr>
              <a:lstStyle/>
              <a:p>
                <a:pPr>
                  <a:defRPr sz="1600"/>
                </a:pPr>
                <a:endParaRPr dirty="0"/>
              </a:p>
            </p:txBody>
          </p:sp>
          <p:sp>
            <p:nvSpPr>
              <p:cNvPr id="16" name="Freeform 70">
                <a:extLst>
                  <a:ext uri="{FF2B5EF4-FFF2-40B4-BE49-F238E27FC236}">
                    <a16:creationId xmlns:a16="http://schemas.microsoft.com/office/drawing/2014/main" id="{DF42C293-1F38-D237-CCB1-25FF81E020D7}"/>
                  </a:ext>
                </a:extLst>
              </p:cNvPr>
              <p:cNvSpPr/>
              <p:nvPr/>
            </p:nvSpPr>
            <p:spPr>
              <a:xfrm>
                <a:off x="0" y="-1"/>
                <a:ext cx="4585645" cy="833507"/>
              </a:xfrm>
              <a:custGeom>
                <a:avLst/>
                <a:gdLst/>
                <a:ahLst/>
                <a:cxnLst>
                  <a:cxn ang="0">
                    <a:pos x="wd2" y="hd2"/>
                  </a:cxn>
                  <a:cxn ang="5400000">
                    <a:pos x="wd2" y="hd2"/>
                  </a:cxn>
                  <a:cxn ang="10800000">
                    <a:pos x="wd2" y="hd2"/>
                  </a:cxn>
                  <a:cxn ang="16200000">
                    <a:pos x="wd2" y="hd2"/>
                  </a:cxn>
                </a:cxnLst>
                <a:rect l="0" t="0" r="r" b="b"/>
                <a:pathLst>
                  <a:path w="21600" h="21600" extrusionOk="0">
                    <a:moveTo>
                      <a:pt x="2344" y="21600"/>
                    </a:moveTo>
                    <a:lnTo>
                      <a:pt x="20104" y="21600"/>
                    </a:lnTo>
                    <a:lnTo>
                      <a:pt x="21600" y="0"/>
                    </a:lnTo>
                    <a:lnTo>
                      <a:pt x="0" y="0"/>
                    </a:lnTo>
                    <a:lnTo>
                      <a:pt x="2344" y="21600"/>
                    </a:lnTo>
                    <a:close/>
                  </a:path>
                </a:pathLst>
              </a:custGeom>
              <a:solidFill>
                <a:srgbClr val="FCDDBD"/>
              </a:solidFill>
              <a:ln w="12700" cap="flat">
                <a:noFill/>
                <a:miter lim="400000"/>
              </a:ln>
              <a:effectLst/>
            </p:spPr>
            <p:txBody>
              <a:bodyPr wrap="square" lIns="45719" tIns="45719" rIns="45719" bIns="45719" numCol="1" anchor="t">
                <a:noAutofit/>
              </a:bodyPr>
              <a:lstStyle/>
              <a:p>
                <a:pPr>
                  <a:defRPr sz="1600"/>
                </a:pPr>
                <a:endParaRPr dirty="0"/>
              </a:p>
            </p:txBody>
          </p:sp>
        </p:grpSp>
      </p:grpSp>
      <p:sp>
        <p:nvSpPr>
          <p:cNvPr id="33" name="Прямая соединительная линия 8">
            <a:extLst>
              <a:ext uri="{FF2B5EF4-FFF2-40B4-BE49-F238E27FC236}">
                <a16:creationId xmlns:a16="http://schemas.microsoft.com/office/drawing/2014/main" id="{7D2D8207-793A-AF13-F611-A0841ADC45DE}"/>
              </a:ext>
            </a:extLst>
          </p:cNvPr>
          <p:cNvSpPr/>
          <p:nvPr/>
        </p:nvSpPr>
        <p:spPr>
          <a:xfrm flipH="1">
            <a:off x="6773922" y="4880927"/>
            <a:ext cx="1857126" cy="15"/>
          </a:xfrm>
          <a:prstGeom prst="line">
            <a:avLst/>
          </a:prstGeom>
          <a:ln w="25400">
            <a:solidFill>
              <a:srgbClr val="FFC585">
                <a:alpha val="49000"/>
              </a:srgbClr>
            </a:solidFill>
            <a:prstDash val="sysDash"/>
            <a:miter/>
            <a:headEnd type="oval"/>
            <a:tailEnd type="oval"/>
          </a:ln>
        </p:spPr>
        <p:txBody>
          <a:bodyPr lIns="45719" rIns="45719"/>
          <a:lstStyle/>
          <a:p>
            <a:endParaRPr/>
          </a:p>
        </p:txBody>
      </p:sp>
      <p:sp>
        <p:nvSpPr>
          <p:cNvPr id="34" name="Прямая соединительная линия 71">
            <a:extLst>
              <a:ext uri="{FF2B5EF4-FFF2-40B4-BE49-F238E27FC236}">
                <a16:creationId xmlns:a16="http://schemas.microsoft.com/office/drawing/2014/main" id="{95B0C622-16DE-EFBB-7DA5-50AE532C963F}"/>
              </a:ext>
            </a:extLst>
          </p:cNvPr>
          <p:cNvSpPr/>
          <p:nvPr/>
        </p:nvSpPr>
        <p:spPr>
          <a:xfrm flipH="1">
            <a:off x="6774267" y="6227964"/>
            <a:ext cx="2715492" cy="15"/>
          </a:xfrm>
          <a:prstGeom prst="line">
            <a:avLst/>
          </a:prstGeom>
          <a:ln w="25400">
            <a:solidFill>
              <a:srgbClr val="EB8C3B">
                <a:alpha val="48627"/>
              </a:srgbClr>
            </a:solidFill>
            <a:prstDash val="sysDash"/>
            <a:miter/>
            <a:headEnd type="oval"/>
            <a:tailEnd type="oval"/>
          </a:ln>
        </p:spPr>
        <p:txBody>
          <a:bodyPr lIns="45719" rIns="45719"/>
          <a:lstStyle/>
          <a:p>
            <a:endParaRPr/>
          </a:p>
        </p:txBody>
      </p:sp>
      <p:sp>
        <p:nvSpPr>
          <p:cNvPr id="35" name="Прямая соединительная линия 72">
            <a:extLst>
              <a:ext uri="{FF2B5EF4-FFF2-40B4-BE49-F238E27FC236}">
                <a16:creationId xmlns:a16="http://schemas.microsoft.com/office/drawing/2014/main" id="{9021C94C-2646-852F-31C2-5D1029E7290B}"/>
              </a:ext>
            </a:extLst>
          </p:cNvPr>
          <p:cNvSpPr/>
          <p:nvPr/>
        </p:nvSpPr>
        <p:spPr>
          <a:xfrm flipH="1">
            <a:off x="6773922" y="7574987"/>
            <a:ext cx="3093159" cy="15"/>
          </a:xfrm>
          <a:prstGeom prst="line">
            <a:avLst/>
          </a:prstGeom>
          <a:ln w="25400">
            <a:solidFill>
              <a:srgbClr val="C0504D">
                <a:alpha val="49000"/>
              </a:srgbClr>
            </a:solidFill>
            <a:prstDash val="sysDash"/>
            <a:miter/>
            <a:headEnd type="oval"/>
            <a:tailEnd type="oval"/>
          </a:ln>
        </p:spPr>
        <p:txBody>
          <a:bodyPr lIns="45719" rIns="45719"/>
          <a:lstStyle/>
          <a:p>
            <a:endParaRPr dirty="0"/>
          </a:p>
        </p:txBody>
      </p:sp>
      <p:sp>
        <p:nvSpPr>
          <p:cNvPr id="36" name="Прямая соединительная линия 73">
            <a:extLst>
              <a:ext uri="{FF2B5EF4-FFF2-40B4-BE49-F238E27FC236}">
                <a16:creationId xmlns:a16="http://schemas.microsoft.com/office/drawing/2014/main" id="{C42C6601-B59A-16AF-0EC9-31900AC53D90}"/>
              </a:ext>
            </a:extLst>
          </p:cNvPr>
          <p:cNvSpPr/>
          <p:nvPr/>
        </p:nvSpPr>
        <p:spPr>
          <a:xfrm flipH="1">
            <a:off x="6773922" y="8922010"/>
            <a:ext cx="3970277" cy="21"/>
          </a:xfrm>
          <a:prstGeom prst="line">
            <a:avLst/>
          </a:prstGeom>
          <a:ln w="25400">
            <a:solidFill>
              <a:srgbClr val="595E59">
                <a:alpha val="49000"/>
              </a:srgbClr>
            </a:solidFill>
            <a:prstDash val="sysDash"/>
            <a:miter/>
            <a:headEnd type="oval"/>
            <a:tailEnd type="oval"/>
          </a:ln>
        </p:spPr>
        <p:txBody>
          <a:bodyPr lIns="45719" rIns="45719"/>
          <a:lstStyle/>
          <a:p>
            <a:endParaRPr/>
          </a:p>
        </p:txBody>
      </p:sp>
      <p:sp>
        <p:nvSpPr>
          <p:cNvPr id="45" name="Прямая соединительная линия 8">
            <a:extLst>
              <a:ext uri="{FF2B5EF4-FFF2-40B4-BE49-F238E27FC236}">
                <a16:creationId xmlns:a16="http://schemas.microsoft.com/office/drawing/2014/main" id="{306770F9-FB14-E88A-4EEF-0C10F3996B8F}"/>
              </a:ext>
            </a:extLst>
          </p:cNvPr>
          <p:cNvSpPr/>
          <p:nvPr/>
        </p:nvSpPr>
        <p:spPr>
          <a:xfrm flipH="1">
            <a:off x="6763772" y="3467691"/>
            <a:ext cx="3089131" cy="0"/>
          </a:xfrm>
          <a:prstGeom prst="line">
            <a:avLst/>
          </a:prstGeom>
          <a:ln w="25400">
            <a:solidFill>
              <a:srgbClr val="595E59">
                <a:alpha val="49000"/>
              </a:srgbClr>
            </a:solidFill>
            <a:prstDash val="sysDash"/>
            <a:miter/>
            <a:headEnd type="oval"/>
            <a:tailEnd type="oval"/>
          </a:ln>
        </p:spPr>
        <p:txBody>
          <a:bodyPr lIns="45719" rIns="45719"/>
          <a:lstStyle/>
          <a:p>
            <a:endParaRPr/>
          </a:p>
        </p:txBody>
      </p:sp>
      <p:sp>
        <p:nvSpPr>
          <p:cNvPr id="51" name="TextBox 9">
            <a:extLst>
              <a:ext uri="{FF2B5EF4-FFF2-40B4-BE49-F238E27FC236}">
                <a16:creationId xmlns:a16="http://schemas.microsoft.com/office/drawing/2014/main" id="{7E78059F-06C9-F0FA-4BFA-5657730985A4}"/>
              </a:ext>
            </a:extLst>
          </p:cNvPr>
          <p:cNvSpPr txBox="1"/>
          <p:nvPr/>
        </p:nvSpPr>
        <p:spPr>
          <a:xfrm>
            <a:off x="345493" y="3161305"/>
            <a:ext cx="5968204" cy="463781"/>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Research /Clinical Studies</a:t>
            </a:r>
          </a:p>
        </p:txBody>
      </p:sp>
      <p:sp>
        <p:nvSpPr>
          <p:cNvPr id="52" name="TextBox 9">
            <a:extLst>
              <a:ext uri="{FF2B5EF4-FFF2-40B4-BE49-F238E27FC236}">
                <a16:creationId xmlns:a16="http://schemas.microsoft.com/office/drawing/2014/main" id="{829912F2-CEA5-DCD2-C959-38E4C5EC6ED8}"/>
              </a:ext>
            </a:extLst>
          </p:cNvPr>
          <p:cNvSpPr txBox="1"/>
          <p:nvPr/>
        </p:nvSpPr>
        <p:spPr>
          <a:xfrm>
            <a:off x="345493" y="4360740"/>
            <a:ext cx="5968203"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Registries &amp; Questionnaires </a:t>
            </a:r>
          </a:p>
          <a:p>
            <a:pPr marL="345441" lvl="1" algn="r">
              <a:lnSpc>
                <a:spcPts val="3904"/>
              </a:lnSpc>
            </a:pPr>
            <a:r>
              <a:rPr lang="en-US" sz="2600" dirty="0">
                <a:solidFill>
                  <a:srgbClr val="404040"/>
                </a:solidFill>
                <a:latin typeface="Montserrat" pitchFamily="2" charset="77"/>
              </a:rPr>
              <a:t>Pharmacological Databases</a:t>
            </a:r>
          </a:p>
        </p:txBody>
      </p:sp>
      <p:sp>
        <p:nvSpPr>
          <p:cNvPr id="53" name="TextBox 9">
            <a:extLst>
              <a:ext uri="{FF2B5EF4-FFF2-40B4-BE49-F238E27FC236}">
                <a16:creationId xmlns:a16="http://schemas.microsoft.com/office/drawing/2014/main" id="{411700DC-C692-CD91-BF75-ACFAA705537E}"/>
              </a:ext>
            </a:extLst>
          </p:cNvPr>
          <p:cNvSpPr txBox="1"/>
          <p:nvPr/>
        </p:nvSpPr>
        <p:spPr>
          <a:xfrm>
            <a:off x="345493" y="5746021"/>
            <a:ext cx="5968204"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Biological (omics) Databases</a:t>
            </a:r>
          </a:p>
          <a:p>
            <a:pPr marL="345441" lvl="1" algn="r">
              <a:lnSpc>
                <a:spcPts val="3904"/>
              </a:lnSpc>
            </a:pPr>
            <a:r>
              <a:rPr lang="en-US" sz="2600" dirty="0">
                <a:solidFill>
                  <a:srgbClr val="404040"/>
                </a:solidFill>
                <a:latin typeface="Montserrat" pitchFamily="2" charset="77"/>
              </a:rPr>
              <a:t>Medical Image Data</a:t>
            </a:r>
          </a:p>
        </p:txBody>
      </p:sp>
      <p:sp>
        <p:nvSpPr>
          <p:cNvPr id="54" name="TextBox 9">
            <a:extLst>
              <a:ext uri="{FF2B5EF4-FFF2-40B4-BE49-F238E27FC236}">
                <a16:creationId xmlns:a16="http://schemas.microsoft.com/office/drawing/2014/main" id="{3B97D3A1-FF2C-69B7-3BEE-1D6543F9A104}"/>
              </a:ext>
            </a:extLst>
          </p:cNvPr>
          <p:cNvSpPr txBox="1"/>
          <p:nvPr/>
        </p:nvSpPr>
        <p:spPr>
          <a:xfrm>
            <a:off x="309223" y="7062728"/>
            <a:ext cx="6002839"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Wearable Devices</a:t>
            </a:r>
          </a:p>
          <a:p>
            <a:pPr marL="345441" lvl="1" algn="r">
              <a:lnSpc>
                <a:spcPts val="3904"/>
              </a:lnSpc>
            </a:pPr>
            <a:r>
              <a:rPr lang="en-US" sz="2600" dirty="0">
                <a:solidFill>
                  <a:srgbClr val="404040"/>
                </a:solidFill>
                <a:latin typeface="Montserrat" pitchFamily="2" charset="77"/>
              </a:rPr>
              <a:t>Search Engine Data </a:t>
            </a:r>
          </a:p>
        </p:txBody>
      </p:sp>
      <p:sp>
        <p:nvSpPr>
          <p:cNvPr id="59" name="TextBox 9">
            <a:extLst>
              <a:ext uri="{FF2B5EF4-FFF2-40B4-BE49-F238E27FC236}">
                <a16:creationId xmlns:a16="http://schemas.microsoft.com/office/drawing/2014/main" id="{3DA6D07C-0D29-0DE4-F05F-D97FC4102960}"/>
              </a:ext>
            </a:extLst>
          </p:cNvPr>
          <p:cNvSpPr txBox="1"/>
          <p:nvPr/>
        </p:nvSpPr>
        <p:spPr>
          <a:xfrm>
            <a:off x="304800" y="8598983"/>
            <a:ext cx="6002839" cy="463781"/>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‘Future’ Data</a:t>
            </a:r>
          </a:p>
        </p:txBody>
      </p:sp>
      <p:sp>
        <p:nvSpPr>
          <p:cNvPr id="60" name="Shape">
            <a:extLst>
              <a:ext uri="{FF2B5EF4-FFF2-40B4-BE49-F238E27FC236}">
                <a16:creationId xmlns:a16="http://schemas.microsoft.com/office/drawing/2014/main" id="{1183BF0A-0943-86AE-3139-1FA6AB263BCD}"/>
              </a:ext>
            </a:extLst>
          </p:cNvPr>
          <p:cNvSpPr/>
          <p:nvPr/>
        </p:nvSpPr>
        <p:spPr>
          <a:xfrm>
            <a:off x="14917312" y="4223960"/>
            <a:ext cx="1514886" cy="5186731"/>
          </a:xfrm>
          <a:custGeom>
            <a:avLst/>
            <a:gdLst/>
            <a:ahLst/>
            <a:cxnLst>
              <a:cxn ang="0">
                <a:pos x="wd2" y="hd2"/>
              </a:cxn>
              <a:cxn ang="5400000">
                <a:pos x="wd2" y="hd2"/>
              </a:cxn>
              <a:cxn ang="10800000">
                <a:pos x="wd2" y="hd2"/>
              </a:cxn>
              <a:cxn ang="16200000">
                <a:pos x="wd2" y="hd2"/>
              </a:cxn>
            </a:cxnLst>
            <a:rect l="0" t="0" r="r" b="b"/>
            <a:pathLst>
              <a:path w="21600" h="21600" extrusionOk="0">
                <a:moveTo>
                  <a:pt x="4125" y="18025"/>
                </a:moveTo>
                <a:lnTo>
                  <a:pt x="0" y="18036"/>
                </a:lnTo>
                <a:lnTo>
                  <a:pt x="11174" y="21600"/>
                </a:lnTo>
                <a:lnTo>
                  <a:pt x="21600" y="18032"/>
                </a:lnTo>
                <a:lnTo>
                  <a:pt x="17285" y="17999"/>
                </a:lnTo>
                <a:lnTo>
                  <a:pt x="11357" y="0"/>
                </a:lnTo>
                <a:lnTo>
                  <a:pt x="9384" y="28"/>
                </a:lnTo>
                <a:lnTo>
                  <a:pt x="4125" y="18025"/>
                </a:lnTo>
                <a:close/>
              </a:path>
            </a:pathLst>
          </a:custGeom>
          <a:gradFill>
            <a:gsLst>
              <a:gs pos="1036">
                <a:srgbClr val="F5F8FC"/>
              </a:gs>
              <a:gs pos="0">
                <a:srgbClr val="F5F8FC"/>
              </a:gs>
              <a:gs pos="0">
                <a:schemeClr val="bg1"/>
              </a:gs>
              <a:gs pos="28000">
                <a:srgbClr val="FFC585"/>
              </a:gs>
              <a:gs pos="62000">
                <a:srgbClr val="C0504D"/>
              </a:gs>
              <a:gs pos="94000">
                <a:srgbClr val="4D4D4D"/>
              </a:gs>
            </a:gsLst>
            <a:lin ang="5400000" scaled="1"/>
          </a:gradFill>
          <a:ln w="25400">
            <a:noFill/>
            <a:miter lim="400000"/>
          </a:ln>
        </p:spPr>
        <p:txBody>
          <a:bodyPr lIns="50800" tIns="50800" rIns="50800" bIns="50800" anchor="ctr"/>
          <a:lstStyle/>
          <a:p>
            <a:pPr algn="ctr">
              <a:lnSpc>
                <a:spcPct val="100000"/>
              </a:lnSpc>
              <a:spcBef>
                <a:spcPts val="0"/>
              </a:spcBef>
              <a:defRPr sz="5000"/>
            </a:pPr>
            <a:endParaRPr dirty="0"/>
          </a:p>
        </p:txBody>
      </p:sp>
      <p:sp>
        <p:nvSpPr>
          <p:cNvPr id="61" name="TextBox 9">
            <a:extLst>
              <a:ext uri="{FF2B5EF4-FFF2-40B4-BE49-F238E27FC236}">
                <a16:creationId xmlns:a16="http://schemas.microsoft.com/office/drawing/2014/main" id="{3FB3B95C-C71F-03A7-28F2-CD8308BB9B91}"/>
              </a:ext>
            </a:extLst>
          </p:cNvPr>
          <p:cNvSpPr txBox="1"/>
          <p:nvPr/>
        </p:nvSpPr>
        <p:spPr>
          <a:xfrm>
            <a:off x="13875504" y="3189705"/>
            <a:ext cx="3060823" cy="738664"/>
          </a:xfrm>
          <a:prstGeom prst="rect">
            <a:avLst/>
          </a:prstGeom>
        </p:spPr>
        <p:txBody>
          <a:bodyPr wrap="square" lIns="0" tIns="0" rIns="0" bIns="0" rtlCol="0" anchor="t">
            <a:spAutoFit/>
          </a:bodyPr>
          <a:lstStyle/>
          <a:p>
            <a:pPr marL="345441" lvl="1" algn="ctr"/>
            <a:r>
              <a:rPr lang="en-US" sz="2400" b="1" dirty="0">
                <a:solidFill>
                  <a:srgbClr val="404040"/>
                </a:solidFill>
                <a:latin typeface="Montserrat" pitchFamily="2" charset="77"/>
              </a:rPr>
              <a:t>DATA SCIENCE SKILLSET</a:t>
            </a:r>
          </a:p>
        </p:txBody>
      </p:sp>
      <p:sp>
        <p:nvSpPr>
          <p:cNvPr id="256" name="Shape">
            <a:extLst>
              <a:ext uri="{FF2B5EF4-FFF2-40B4-BE49-F238E27FC236}">
                <a16:creationId xmlns:a16="http://schemas.microsoft.com/office/drawing/2014/main" id="{15948D8F-289C-4951-92BD-61BAA05EA51A}"/>
              </a:ext>
            </a:extLst>
          </p:cNvPr>
          <p:cNvSpPr/>
          <p:nvPr/>
        </p:nvSpPr>
        <p:spPr>
          <a:xfrm>
            <a:off x="11614881" y="6858000"/>
            <a:ext cx="627308" cy="840548"/>
          </a:xfrm>
          <a:custGeom>
            <a:avLst/>
            <a:gdLst/>
            <a:ahLst/>
            <a:cxnLst>
              <a:cxn ang="0">
                <a:pos x="wd2" y="hd2"/>
              </a:cxn>
              <a:cxn ang="5400000">
                <a:pos x="wd2" y="hd2"/>
              </a:cxn>
              <a:cxn ang="10800000">
                <a:pos x="wd2" y="hd2"/>
              </a:cxn>
              <a:cxn ang="16200000">
                <a:pos x="wd2" y="hd2"/>
              </a:cxn>
            </a:cxnLst>
            <a:rect l="0" t="0" r="r" b="b"/>
            <a:pathLst>
              <a:path w="21600" h="21600" extrusionOk="0">
                <a:moveTo>
                  <a:pt x="11631" y="19800"/>
                </a:moveTo>
                <a:cubicBezTo>
                  <a:pt x="11423" y="19309"/>
                  <a:pt x="11215" y="19145"/>
                  <a:pt x="11215" y="18982"/>
                </a:cubicBezTo>
                <a:cubicBezTo>
                  <a:pt x="11008" y="18982"/>
                  <a:pt x="11008" y="18982"/>
                  <a:pt x="11008" y="18818"/>
                </a:cubicBezTo>
                <a:cubicBezTo>
                  <a:pt x="10592" y="18655"/>
                  <a:pt x="10385" y="18164"/>
                  <a:pt x="10385" y="17836"/>
                </a:cubicBezTo>
                <a:cubicBezTo>
                  <a:pt x="10385" y="17673"/>
                  <a:pt x="10385" y="17509"/>
                  <a:pt x="10385" y="17509"/>
                </a:cubicBezTo>
                <a:cubicBezTo>
                  <a:pt x="1662" y="17509"/>
                  <a:pt x="1662" y="17509"/>
                  <a:pt x="1662" y="17509"/>
                </a:cubicBezTo>
                <a:cubicBezTo>
                  <a:pt x="1662" y="2618"/>
                  <a:pt x="1662" y="2618"/>
                  <a:pt x="1662" y="2618"/>
                </a:cubicBezTo>
                <a:cubicBezTo>
                  <a:pt x="14123" y="2618"/>
                  <a:pt x="14123" y="2618"/>
                  <a:pt x="14123" y="2618"/>
                </a:cubicBezTo>
                <a:cubicBezTo>
                  <a:pt x="14123" y="13745"/>
                  <a:pt x="14123" y="13745"/>
                  <a:pt x="14123" y="13745"/>
                </a:cubicBezTo>
                <a:cubicBezTo>
                  <a:pt x="14123" y="13745"/>
                  <a:pt x="14123" y="13745"/>
                  <a:pt x="14123" y="13745"/>
                </a:cubicBezTo>
                <a:cubicBezTo>
                  <a:pt x="14331" y="14073"/>
                  <a:pt x="14538" y="14564"/>
                  <a:pt x="14746" y="14891"/>
                </a:cubicBezTo>
                <a:cubicBezTo>
                  <a:pt x="14954" y="14727"/>
                  <a:pt x="14954" y="14727"/>
                  <a:pt x="15162" y="14727"/>
                </a:cubicBezTo>
                <a:cubicBezTo>
                  <a:pt x="15162" y="14727"/>
                  <a:pt x="15369" y="14564"/>
                  <a:pt x="15577" y="14564"/>
                </a:cubicBezTo>
                <a:cubicBezTo>
                  <a:pt x="15577" y="1636"/>
                  <a:pt x="15577" y="1636"/>
                  <a:pt x="15577" y="1636"/>
                </a:cubicBezTo>
                <a:cubicBezTo>
                  <a:pt x="15577" y="655"/>
                  <a:pt x="14746" y="0"/>
                  <a:pt x="13500" y="0"/>
                </a:cubicBezTo>
                <a:cubicBezTo>
                  <a:pt x="2077" y="0"/>
                  <a:pt x="2077" y="0"/>
                  <a:pt x="2077" y="0"/>
                </a:cubicBezTo>
                <a:cubicBezTo>
                  <a:pt x="1038" y="0"/>
                  <a:pt x="0" y="655"/>
                  <a:pt x="0" y="1636"/>
                </a:cubicBezTo>
                <a:cubicBezTo>
                  <a:pt x="0" y="19964"/>
                  <a:pt x="0" y="19964"/>
                  <a:pt x="0" y="19964"/>
                </a:cubicBezTo>
                <a:cubicBezTo>
                  <a:pt x="0" y="20782"/>
                  <a:pt x="1038" y="21600"/>
                  <a:pt x="2077" y="21600"/>
                </a:cubicBezTo>
                <a:cubicBezTo>
                  <a:pt x="13500" y="21600"/>
                  <a:pt x="13500" y="21600"/>
                  <a:pt x="13500" y="21600"/>
                </a:cubicBezTo>
                <a:cubicBezTo>
                  <a:pt x="13915" y="21600"/>
                  <a:pt x="14331" y="21436"/>
                  <a:pt x="14746" y="21273"/>
                </a:cubicBezTo>
                <a:cubicBezTo>
                  <a:pt x="14123" y="21109"/>
                  <a:pt x="13708" y="20945"/>
                  <a:pt x="13085" y="20618"/>
                </a:cubicBezTo>
                <a:cubicBezTo>
                  <a:pt x="12046" y="20127"/>
                  <a:pt x="11838" y="19964"/>
                  <a:pt x="11631" y="19800"/>
                </a:cubicBezTo>
                <a:close/>
                <a:moveTo>
                  <a:pt x="12254" y="982"/>
                </a:moveTo>
                <a:cubicBezTo>
                  <a:pt x="12462" y="982"/>
                  <a:pt x="12669" y="1145"/>
                  <a:pt x="12669" y="1309"/>
                </a:cubicBezTo>
                <a:cubicBezTo>
                  <a:pt x="12669" y="1636"/>
                  <a:pt x="12462" y="1800"/>
                  <a:pt x="12254" y="1800"/>
                </a:cubicBezTo>
                <a:cubicBezTo>
                  <a:pt x="12046" y="1800"/>
                  <a:pt x="11838" y="1636"/>
                  <a:pt x="11838" y="1309"/>
                </a:cubicBezTo>
                <a:cubicBezTo>
                  <a:pt x="11838" y="1145"/>
                  <a:pt x="12046" y="982"/>
                  <a:pt x="12254" y="982"/>
                </a:cubicBezTo>
                <a:close/>
                <a:moveTo>
                  <a:pt x="5192" y="1145"/>
                </a:moveTo>
                <a:cubicBezTo>
                  <a:pt x="10385" y="1145"/>
                  <a:pt x="10385" y="1145"/>
                  <a:pt x="10385" y="1145"/>
                </a:cubicBezTo>
                <a:cubicBezTo>
                  <a:pt x="10385" y="1636"/>
                  <a:pt x="10385" y="1636"/>
                  <a:pt x="10385" y="1636"/>
                </a:cubicBezTo>
                <a:cubicBezTo>
                  <a:pt x="5192" y="1636"/>
                  <a:pt x="5192" y="1636"/>
                  <a:pt x="5192" y="1636"/>
                </a:cubicBezTo>
                <a:lnTo>
                  <a:pt x="5192" y="1145"/>
                </a:lnTo>
                <a:close/>
                <a:moveTo>
                  <a:pt x="10177" y="19800"/>
                </a:moveTo>
                <a:cubicBezTo>
                  <a:pt x="5400" y="19800"/>
                  <a:pt x="5400" y="19800"/>
                  <a:pt x="5400" y="19800"/>
                </a:cubicBezTo>
                <a:cubicBezTo>
                  <a:pt x="5400" y="18655"/>
                  <a:pt x="5400" y="18655"/>
                  <a:pt x="5400" y="18655"/>
                </a:cubicBezTo>
                <a:cubicBezTo>
                  <a:pt x="10177" y="18655"/>
                  <a:pt x="10177" y="18655"/>
                  <a:pt x="10177" y="18655"/>
                </a:cubicBezTo>
                <a:cubicBezTo>
                  <a:pt x="10177" y="19800"/>
                  <a:pt x="10177" y="19800"/>
                  <a:pt x="10177" y="19800"/>
                </a:cubicBezTo>
                <a:close/>
                <a:moveTo>
                  <a:pt x="3323" y="4418"/>
                </a:moveTo>
                <a:cubicBezTo>
                  <a:pt x="6854" y="4418"/>
                  <a:pt x="6854" y="4418"/>
                  <a:pt x="6854" y="4418"/>
                </a:cubicBezTo>
                <a:cubicBezTo>
                  <a:pt x="6854" y="7364"/>
                  <a:pt x="6854" y="7364"/>
                  <a:pt x="6854" y="7364"/>
                </a:cubicBezTo>
                <a:cubicBezTo>
                  <a:pt x="3323" y="7364"/>
                  <a:pt x="3323" y="7364"/>
                  <a:pt x="3323" y="7364"/>
                </a:cubicBezTo>
                <a:lnTo>
                  <a:pt x="3323" y="4418"/>
                </a:lnTo>
                <a:close/>
                <a:moveTo>
                  <a:pt x="7062" y="7691"/>
                </a:moveTo>
                <a:cubicBezTo>
                  <a:pt x="7269" y="7691"/>
                  <a:pt x="7269" y="7691"/>
                  <a:pt x="7269" y="7527"/>
                </a:cubicBezTo>
                <a:cubicBezTo>
                  <a:pt x="7269" y="4255"/>
                  <a:pt x="7269" y="4255"/>
                  <a:pt x="7269" y="4255"/>
                </a:cubicBezTo>
                <a:cubicBezTo>
                  <a:pt x="7269" y="4091"/>
                  <a:pt x="7269" y="4091"/>
                  <a:pt x="7062" y="4091"/>
                </a:cubicBezTo>
                <a:cubicBezTo>
                  <a:pt x="3115" y="4091"/>
                  <a:pt x="3115" y="4091"/>
                  <a:pt x="3115" y="4091"/>
                </a:cubicBezTo>
                <a:cubicBezTo>
                  <a:pt x="3115" y="4091"/>
                  <a:pt x="2908" y="4091"/>
                  <a:pt x="2908" y="4255"/>
                </a:cubicBezTo>
                <a:cubicBezTo>
                  <a:pt x="2908" y="7527"/>
                  <a:pt x="2908" y="7527"/>
                  <a:pt x="2908" y="7527"/>
                </a:cubicBezTo>
                <a:cubicBezTo>
                  <a:pt x="2908" y="7691"/>
                  <a:pt x="3115" y="7691"/>
                  <a:pt x="3115" y="7691"/>
                </a:cubicBezTo>
                <a:cubicBezTo>
                  <a:pt x="7062" y="7691"/>
                  <a:pt x="7062" y="7691"/>
                  <a:pt x="7062" y="7691"/>
                </a:cubicBezTo>
                <a:close/>
                <a:moveTo>
                  <a:pt x="3115" y="4255"/>
                </a:moveTo>
                <a:cubicBezTo>
                  <a:pt x="7062" y="4255"/>
                  <a:pt x="7062" y="4255"/>
                  <a:pt x="7062" y="4255"/>
                </a:cubicBezTo>
                <a:cubicBezTo>
                  <a:pt x="7062" y="7527"/>
                  <a:pt x="7062" y="7527"/>
                  <a:pt x="7062" y="7527"/>
                </a:cubicBezTo>
                <a:cubicBezTo>
                  <a:pt x="3115" y="7527"/>
                  <a:pt x="3115" y="7527"/>
                  <a:pt x="3115" y="7527"/>
                </a:cubicBezTo>
                <a:lnTo>
                  <a:pt x="3115" y="4255"/>
                </a:lnTo>
                <a:close/>
                <a:moveTo>
                  <a:pt x="13085" y="9327"/>
                </a:moveTo>
                <a:cubicBezTo>
                  <a:pt x="13085" y="9491"/>
                  <a:pt x="12877" y="9655"/>
                  <a:pt x="12462" y="9655"/>
                </a:cubicBezTo>
                <a:cubicBezTo>
                  <a:pt x="3323" y="9655"/>
                  <a:pt x="3323" y="9655"/>
                  <a:pt x="3323" y="9655"/>
                </a:cubicBezTo>
                <a:cubicBezTo>
                  <a:pt x="2908" y="9655"/>
                  <a:pt x="2700" y="9491"/>
                  <a:pt x="2700" y="9327"/>
                </a:cubicBezTo>
                <a:cubicBezTo>
                  <a:pt x="2700" y="9000"/>
                  <a:pt x="2908" y="8836"/>
                  <a:pt x="3323" y="8836"/>
                </a:cubicBezTo>
                <a:cubicBezTo>
                  <a:pt x="12462" y="8836"/>
                  <a:pt x="12462" y="8836"/>
                  <a:pt x="12462" y="8836"/>
                </a:cubicBezTo>
                <a:cubicBezTo>
                  <a:pt x="12877" y="8836"/>
                  <a:pt x="13085" y="9000"/>
                  <a:pt x="13085" y="9327"/>
                </a:cubicBezTo>
                <a:close/>
                <a:moveTo>
                  <a:pt x="11423" y="11782"/>
                </a:moveTo>
                <a:cubicBezTo>
                  <a:pt x="3115" y="11782"/>
                  <a:pt x="3115" y="11782"/>
                  <a:pt x="3115" y="11782"/>
                </a:cubicBezTo>
                <a:cubicBezTo>
                  <a:pt x="2908" y="11782"/>
                  <a:pt x="2492" y="11455"/>
                  <a:pt x="2492" y="11291"/>
                </a:cubicBezTo>
                <a:cubicBezTo>
                  <a:pt x="2492" y="10964"/>
                  <a:pt x="2908" y="10800"/>
                  <a:pt x="3115" y="10800"/>
                </a:cubicBezTo>
                <a:cubicBezTo>
                  <a:pt x="12462" y="10800"/>
                  <a:pt x="12462" y="10800"/>
                  <a:pt x="12462" y="10800"/>
                </a:cubicBezTo>
                <a:cubicBezTo>
                  <a:pt x="12669" y="10800"/>
                  <a:pt x="13085" y="10964"/>
                  <a:pt x="13085" y="11291"/>
                </a:cubicBezTo>
                <a:cubicBezTo>
                  <a:pt x="13085" y="11455"/>
                  <a:pt x="12669" y="11782"/>
                  <a:pt x="12462" y="11782"/>
                </a:cubicBezTo>
                <a:cubicBezTo>
                  <a:pt x="12254" y="11782"/>
                  <a:pt x="12254" y="11782"/>
                  <a:pt x="12254" y="11782"/>
                </a:cubicBezTo>
                <a:cubicBezTo>
                  <a:pt x="12046" y="11618"/>
                  <a:pt x="11631" y="11618"/>
                  <a:pt x="11423" y="11618"/>
                </a:cubicBezTo>
                <a:cubicBezTo>
                  <a:pt x="11423" y="11782"/>
                  <a:pt x="11423" y="11782"/>
                  <a:pt x="11423" y="11782"/>
                </a:cubicBezTo>
                <a:close/>
                <a:moveTo>
                  <a:pt x="9554" y="12764"/>
                </a:moveTo>
                <a:cubicBezTo>
                  <a:pt x="9554" y="12927"/>
                  <a:pt x="9762" y="13091"/>
                  <a:pt x="9762" y="13255"/>
                </a:cubicBezTo>
                <a:cubicBezTo>
                  <a:pt x="9762" y="13418"/>
                  <a:pt x="9969" y="13582"/>
                  <a:pt x="9969" y="13745"/>
                </a:cubicBezTo>
                <a:cubicBezTo>
                  <a:pt x="3115" y="13745"/>
                  <a:pt x="3115" y="13745"/>
                  <a:pt x="3115" y="13745"/>
                </a:cubicBezTo>
                <a:cubicBezTo>
                  <a:pt x="2908" y="13745"/>
                  <a:pt x="2492" y="13582"/>
                  <a:pt x="2492" y="13255"/>
                </a:cubicBezTo>
                <a:cubicBezTo>
                  <a:pt x="2492" y="13091"/>
                  <a:pt x="2908" y="12764"/>
                  <a:pt x="3115" y="12764"/>
                </a:cubicBezTo>
                <a:lnTo>
                  <a:pt x="9554" y="12764"/>
                </a:lnTo>
                <a:close/>
                <a:moveTo>
                  <a:pt x="17446" y="21436"/>
                </a:moveTo>
                <a:cubicBezTo>
                  <a:pt x="17446" y="21436"/>
                  <a:pt x="17654" y="21109"/>
                  <a:pt x="16823" y="20945"/>
                </a:cubicBezTo>
                <a:cubicBezTo>
                  <a:pt x="16823" y="20945"/>
                  <a:pt x="15369" y="20945"/>
                  <a:pt x="13915" y="20291"/>
                </a:cubicBezTo>
                <a:cubicBezTo>
                  <a:pt x="13915" y="20291"/>
                  <a:pt x="12669" y="19964"/>
                  <a:pt x="12669" y="19800"/>
                </a:cubicBezTo>
                <a:cubicBezTo>
                  <a:pt x="11838" y="18818"/>
                  <a:pt x="11631" y="18982"/>
                  <a:pt x="11631" y="18818"/>
                </a:cubicBezTo>
                <a:cubicBezTo>
                  <a:pt x="11008" y="18491"/>
                  <a:pt x="10800" y="17182"/>
                  <a:pt x="12254" y="17836"/>
                </a:cubicBezTo>
                <a:cubicBezTo>
                  <a:pt x="12254" y="17836"/>
                  <a:pt x="13085" y="18491"/>
                  <a:pt x="13085" y="18491"/>
                </a:cubicBezTo>
                <a:cubicBezTo>
                  <a:pt x="13085" y="18491"/>
                  <a:pt x="13915" y="18982"/>
                  <a:pt x="14331" y="18982"/>
                </a:cubicBezTo>
                <a:cubicBezTo>
                  <a:pt x="14954" y="18655"/>
                  <a:pt x="13292" y="16855"/>
                  <a:pt x="13292" y="16691"/>
                </a:cubicBezTo>
                <a:cubicBezTo>
                  <a:pt x="13292" y="16691"/>
                  <a:pt x="12462" y="15545"/>
                  <a:pt x="11008" y="13255"/>
                </a:cubicBezTo>
                <a:cubicBezTo>
                  <a:pt x="10385" y="11945"/>
                  <a:pt x="11423" y="12109"/>
                  <a:pt x="12046" y="12600"/>
                </a:cubicBezTo>
                <a:cubicBezTo>
                  <a:pt x="12046" y="12600"/>
                  <a:pt x="14331" y="15709"/>
                  <a:pt x="14538" y="15545"/>
                </a:cubicBezTo>
                <a:cubicBezTo>
                  <a:pt x="14538" y="15545"/>
                  <a:pt x="15162" y="14564"/>
                  <a:pt x="16200" y="15218"/>
                </a:cubicBezTo>
                <a:cubicBezTo>
                  <a:pt x="16200" y="15218"/>
                  <a:pt x="17031" y="14400"/>
                  <a:pt x="18069" y="15218"/>
                </a:cubicBezTo>
                <a:cubicBezTo>
                  <a:pt x="18069" y="15218"/>
                  <a:pt x="19523" y="14727"/>
                  <a:pt x="19938" y="15709"/>
                </a:cubicBezTo>
                <a:cubicBezTo>
                  <a:pt x="19938" y="15709"/>
                  <a:pt x="21600" y="17509"/>
                  <a:pt x="21392" y="19145"/>
                </a:cubicBezTo>
                <a:cubicBezTo>
                  <a:pt x="21600" y="19800"/>
                  <a:pt x="21600" y="19800"/>
                  <a:pt x="21600" y="19800"/>
                </a:cubicBezTo>
                <a:lnTo>
                  <a:pt x="17446" y="21436"/>
                </a:lnTo>
                <a:close/>
                <a:moveTo>
                  <a:pt x="17446" y="21436"/>
                </a:moveTo>
                <a:cubicBezTo>
                  <a:pt x="17446" y="21436"/>
                  <a:pt x="17446" y="21436"/>
                  <a:pt x="17446" y="21436"/>
                </a:cubicBezTo>
              </a:path>
            </a:pathLst>
          </a:custGeom>
          <a:solidFill>
            <a:srgbClr val="404040"/>
          </a:solidFill>
          <a:ln w="12700">
            <a:miter lim="400000"/>
          </a:ln>
        </p:spPr>
        <p:txBody>
          <a:bodyPr lIns="121919" tIns="121919" rIns="121919" bIns="121919"/>
          <a:lstStyle/>
          <a:p>
            <a:endParaRPr dirty="0"/>
          </a:p>
        </p:txBody>
      </p:sp>
      <p:sp>
        <p:nvSpPr>
          <p:cNvPr id="262" name="Shape">
            <a:extLst>
              <a:ext uri="{FF2B5EF4-FFF2-40B4-BE49-F238E27FC236}">
                <a16:creationId xmlns:a16="http://schemas.microsoft.com/office/drawing/2014/main" id="{4CF98CAC-E53C-F51D-EBB2-A9929F57B2EA}"/>
              </a:ext>
            </a:extLst>
          </p:cNvPr>
          <p:cNvSpPr/>
          <p:nvPr/>
        </p:nvSpPr>
        <p:spPr>
          <a:xfrm>
            <a:off x="11528159" y="4856942"/>
            <a:ext cx="668867" cy="622302"/>
          </a:xfrm>
          <a:custGeom>
            <a:avLst/>
            <a:gdLst/>
            <a:ahLst/>
            <a:cxnLst>
              <a:cxn ang="0">
                <a:pos x="wd2" y="hd2"/>
              </a:cxn>
              <a:cxn ang="5400000">
                <a:pos x="wd2" y="hd2"/>
              </a:cxn>
              <a:cxn ang="10800000">
                <a:pos x="wd2" y="hd2"/>
              </a:cxn>
              <a:cxn ang="16200000">
                <a:pos x="wd2" y="hd2"/>
              </a:cxn>
            </a:cxnLst>
            <a:rect l="0" t="0" r="r" b="b"/>
            <a:pathLst>
              <a:path w="21600" h="21600" extrusionOk="0">
                <a:moveTo>
                  <a:pt x="3847" y="12388"/>
                </a:moveTo>
                <a:cubicBezTo>
                  <a:pt x="2367" y="12388"/>
                  <a:pt x="2367" y="12388"/>
                  <a:pt x="2367" y="12388"/>
                </a:cubicBezTo>
                <a:cubicBezTo>
                  <a:pt x="1184" y="12388"/>
                  <a:pt x="0" y="11753"/>
                  <a:pt x="0" y="10482"/>
                </a:cubicBezTo>
                <a:cubicBezTo>
                  <a:pt x="0" y="9212"/>
                  <a:pt x="0" y="6035"/>
                  <a:pt x="1479" y="6035"/>
                </a:cubicBezTo>
                <a:cubicBezTo>
                  <a:pt x="1775" y="6035"/>
                  <a:pt x="2959" y="6988"/>
                  <a:pt x="4438" y="6988"/>
                </a:cubicBezTo>
                <a:cubicBezTo>
                  <a:pt x="5030" y="6988"/>
                  <a:pt x="5326" y="6988"/>
                  <a:pt x="5918" y="6671"/>
                </a:cubicBezTo>
                <a:cubicBezTo>
                  <a:pt x="5918" y="6988"/>
                  <a:pt x="5918" y="7306"/>
                  <a:pt x="5918" y="7624"/>
                </a:cubicBezTo>
                <a:cubicBezTo>
                  <a:pt x="5918" y="8576"/>
                  <a:pt x="6214" y="9847"/>
                  <a:pt x="6805" y="10800"/>
                </a:cubicBezTo>
                <a:cubicBezTo>
                  <a:pt x="5622" y="10800"/>
                  <a:pt x="4438" y="11435"/>
                  <a:pt x="3847" y="12388"/>
                </a:cubicBezTo>
                <a:close/>
                <a:moveTo>
                  <a:pt x="4438" y="6035"/>
                </a:moveTo>
                <a:cubicBezTo>
                  <a:pt x="2959" y="6035"/>
                  <a:pt x="1479" y="4765"/>
                  <a:pt x="1479" y="2859"/>
                </a:cubicBezTo>
                <a:cubicBezTo>
                  <a:pt x="1479" y="1271"/>
                  <a:pt x="2959" y="0"/>
                  <a:pt x="4438" y="0"/>
                </a:cubicBezTo>
                <a:cubicBezTo>
                  <a:pt x="5918" y="0"/>
                  <a:pt x="7397" y="1271"/>
                  <a:pt x="7397" y="2859"/>
                </a:cubicBezTo>
                <a:cubicBezTo>
                  <a:pt x="7397" y="4765"/>
                  <a:pt x="5918" y="6035"/>
                  <a:pt x="4438" y="6035"/>
                </a:cubicBezTo>
                <a:close/>
                <a:moveTo>
                  <a:pt x="15682" y="21600"/>
                </a:moveTo>
                <a:cubicBezTo>
                  <a:pt x="5918" y="21600"/>
                  <a:pt x="5918" y="21600"/>
                  <a:pt x="5918" y="21600"/>
                </a:cubicBezTo>
                <a:cubicBezTo>
                  <a:pt x="4142" y="21600"/>
                  <a:pt x="2959" y="20329"/>
                  <a:pt x="2959" y="18424"/>
                </a:cubicBezTo>
                <a:cubicBezTo>
                  <a:pt x="2959" y="15565"/>
                  <a:pt x="3551" y="11435"/>
                  <a:pt x="6805" y="11435"/>
                </a:cubicBezTo>
                <a:cubicBezTo>
                  <a:pt x="7397" y="11435"/>
                  <a:pt x="8581" y="13024"/>
                  <a:pt x="10948" y="13024"/>
                </a:cubicBezTo>
                <a:cubicBezTo>
                  <a:pt x="13019" y="13024"/>
                  <a:pt x="14499" y="11435"/>
                  <a:pt x="14795" y="11435"/>
                </a:cubicBezTo>
                <a:cubicBezTo>
                  <a:pt x="18345" y="11435"/>
                  <a:pt x="18937" y="15565"/>
                  <a:pt x="18937" y="18424"/>
                </a:cubicBezTo>
                <a:cubicBezTo>
                  <a:pt x="18937" y="20329"/>
                  <a:pt x="17753" y="21600"/>
                  <a:pt x="15682" y="21600"/>
                </a:cubicBezTo>
                <a:close/>
                <a:moveTo>
                  <a:pt x="10948" y="12388"/>
                </a:moveTo>
                <a:cubicBezTo>
                  <a:pt x="8581" y="12388"/>
                  <a:pt x="6510" y="10165"/>
                  <a:pt x="6510" y="7624"/>
                </a:cubicBezTo>
                <a:cubicBezTo>
                  <a:pt x="6510" y="5082"/>
                  <a:pt x="8581" y="2859"/>
                  <a:pt x="10948" y="2859"/>
                </a:cubicBezTo>
                <a:cubicBezTo>
                  <a:pt x="13315" y="2859"/>
                  <a:pt x="15090" y="5082"/>
                  <a:pt x="15090" y="7624"/>
                </a:cubicBezTo>
                <a:cubicBezTo>
                  <a:pt x="15090" y="10165"/>
                  <a:pt x="13315" y="12388"/>
                  <a:pt x="10948" y="12388"/>
                </a:cubicBezTo>
                <a:close/>
                <a:moveTo>
                  <a:pt x="17458" y="6035"/>
                </a:moveTo>
                <a:cubicBezTo>
                  <a:pt x="15682" y="6035"/>
                  <a:pt x="14499" y="4765"/>
                  <a:pt x="14499" y="2859"/>
                </a:cubicBezTo>
                <a:cubicBezTo>
                  <a:pt x="14499" y="1271"/>
                  <a:pt x="15682" y="0"/>
                  <a:pt x="17458" y="0"/>
                </a:cubicBezTo>
                <a:cubicBezTo>
                  <a:pt x="18937" y="0"/>
                  <a:pt x="20121" y="1271"/>
                  <a:pt x="20121" y="2859"/>
                </a:cubicBezTo>
                <a:cubicBezTo>
                  <a:pt x="20121" y="4765"/>
                  <a:pt x="18937" y="6035"/>
                  <a:pt x="17458" y="6035"/>
                </a:cubicBezTo>
                <a:close/>
                <a:moveTo>
                  <a:pt x="19529" y="12388"/>
                </a:moveTo>
                <a:cubicBezTo>
                  <a:pt x="18049" y="12388"/>
                  <a:pt x="18049" y="12388"/>
                  <a:pt x="18049" y="12388"/>
                </a:cubicBezTo>
                <a:cubicBezTo>
                  <a:pt x="17162" y="11435"/>
                  <a:pt x="16274" y="10800"/>
                  <a:pt x="15090" y="10800"/>
                </a:cubicBezTo>
                <a:cubicBezTo>
                  <a:pt x="15682" y="9847"/>
                  <a:pt x="15978" y="8576"/>
                  <a:pt x="15978" y="7624"/>
                </a:cubicBezTo>
                <a:cubicBezTo>
                  <a:pt x="15978" y="7306"/>
                  <a:pt x="15978" y="6988"/>
                  <a:pt x="15978" y="6671"/>
                </a:cubicBezTo>
                <a:cubicBezTo>
                  <a:pt x="16274" y="6988"/>
                  <a:pt x="16866" y="6988"/>
                  <a:pt x="17458" y="6988"/>
                </a:cubicBezTo>
                <a:cubicBezTo>
                  <a:pt x="18937" y="6988"/>
                  <a:pt x="20121" y="6035"/>
                  <a:pt x="20416" y="6035"/>
                </a:cubicBezTo>
                <a:cubicBezTo>
                  <a:pt x="21600" y="6035"/>
                  <a:pt x="21600" y="9212"/>
                  <a:pt x="21600" y="10482"/>
                </a:cubicBezTo>
                <a:cubicBezTo>
                  <a:pt x="21600" y="11753"/>
                  <a:pt x="20712" y="12388"/>
                  <a:pt x="19529" y="12388"/>
                </a:cubicBezTo>
                <a:close/>
              </a:path>
            </a:pathLst>
          </a:custGeom>
          <a:solidFill>
            <a:srgbClr val="404040"/>
          </a:solidFill>
          <a:ln w="12700">
            <a:miter lim="400000"/>
          </a:ln>
        </p:spPr>
        <p:txBody>
          <a:bodyPr lIns="121919" tIns="121919" rIns="121919" bIns="121919"/>
          <a:lstStyle/>
          <a:p>
            <a:endParaRPr/>
          </a:p>
        </p:txBody>
      </p:sp>
      <p:sp>
        <p:nvSpPr>
          <p:cNvPr id="263" name="Shape">
            <a:extLst>
              <a:ext uri="{FF2B5EF4-FFF2-40B4-BE49-F238E27FC236}">
                <a16:creationId xmlns:a16="http://schemas.microsoft.com/office/drawing/2014/main" id="{1894049C-1574-E730-CF9C-CF60286B6BD2}"/>
              </a:ext>
            </a:extLst>
          </p:cNvPr>
          <p:cNvSpPr/>
          <p:nvPr/>
        </p:nvSpPr>
        <p:spPr>
          <a:xfrm>
            <a:off x="11490239" y="3692087"/>
            <a:ext cx="706787" cy="666981"/>
          </a:xfrm>
          <a:custGeom>
            <a:avLst/>
            <a:gdLst/>
            <a:ahLst/>
            <a:cxnLst>
              <a:cxn ang="0">
                <a:pos x="wd2" y="hd2"/>
              </a:cxn>
              <a:cxn ang="5400000">
                <a:pos x="wd2" y="hd2"/>
              </a:cxn>
              <a:cxn ang="10800000">
                <a:pos x="wd2" y="hd2"/>
              </a:cxn>
              <a:cxn ang="16200000">
                <a:pos x="wd2" y="hd2"/>
              </a:cxn>
            </a:cxnLst>
            <a:rect l="0" t="0" r="r" b="b"/>
            <a:pathLst>
              <a:path w="21600" h="21600" extrusionOk="0">
                <a:moveTo>
                  <a:pt x="21069" y="20443"/>
                </a:moveTo>
                <a:cubicBezTo>
                  <a:pt x="1239" y="20443"/>
                  <a:pt x="1239" y="20443"/>
                  <a:pt x="1239" y="20443"/>
                </a:cubicBezTo>
                <a:cubicBezTo>
                  <a:pt x="1239" y="771"/>
                  <a:pt x="1239" y="771"/>
                  <a:pt x="1239" y="771"/>
                </a:cubicBezTo>
                <a:cubicBezTo>
                  <a:pt x="1239" y="386"/>
                  <a:pt x="885" y="0"/>
                  <a:pt x="708" y="0"/>
                </a:cubicBezTo>
                <a:cubicBezTo>
                  <a:pt x="354" y="0"/>
                  <a:pt x="0" y="386"/>
                  <a:pt x="0" y="771"/>
                </a:cubicBezTo>
                <a:cubicBezTo>
                  <a:pt x="0" y="21021"/>
                  <a:pt x="0" y="21021"/>
                  <a:pt x="0" y="21021"/>
                </a:cubicBezTo>
                <a:cubicBezTo>
                  <a:pt x="0" y="21407"/>
                  <a:pt x="354" y="21600"/>
                  <a:pt x="708" y="21600"/>
                </a:cubicBezTo>
                <a:cubicBezTo>
                  <a:pt x="21069" y="21600"/>
                  <a:pt x="21069" y="21600"/>
                  <a:pt x="21069" y="21600"/>
                </a:cubicBezTo>
                <a:cubicBezTo>
                  <a:pt x="21423" y="21600"/>
                  <a:pt x="21600" y="21407"/>
                  <a:pt x="21600" y="21021"/>
                </a:cubicBezTo>
                <a:cubicBezTo>
                  <a:pt x="21600" y="20636"/>
                  <a:pt x="21423" y="20443"/>
                  <a:pt x="21069" y="20443"/>
                </a:cubicBezTo>
                <a:close/>
                <a:moveTo>
                  <a:pt x="1770" y="18707"/>
                </a:moveTo>
                <a:cubicBezTo>
                  <a:pt x="1770" y="18707"/>
                  <a:pt x="1770" y="18900"/>
                  <a:pt x="1770" y="18900"/>
                </a:cubicBezTo>
                <a:cubicBezTo>
                  <a:pt x="1770" y="18900"/>
                  <a:pt x="1770" y="18900"/>
                  <a:pt x="1770" y="18900"/>
                </a:cubicBezTo>
                <a:cubicBezTo>
                  <a:pt x="2656" y="18900"/>
                  <a:pt x="2656" y="18900"/>
                  <a:pt x="2656" y="18900"/>
                </a:cubicBezTo>
                <a:cubicBezTo>
                  <a:pt x="2656" y="19093"/>
                  <a:pt x="2833" y="19093"/>
                  <a:pt x="3010" y="19093"/>
                </a:cubicBezTo>
                <a:cubicBezTo>
                  <a:pt x="6551" y="19093"/>
                  <a:pt x="6551" y="19093"/>
                  <a:pt x="6551" y="19093"/>
                </a:cubicBezTo>
                <a:cubicBezTo>
                  <a:pt x="6728" y="19093"/>
                  <a:pt x="6905" y="19093"/>
                  <a:pt x="6905" y="18900"/>
                </a:cubicBezTo>
                <a:cubicBezTo>
                  <a:pt x="9030" y="18900"/>
                  <a:pt x="9030" y="18900"/>
                  <a:pt x="9030" y="18900"/>
                </a:cubicBezTo>
                <a:cubicBezTo>
                  <a:pt x="9030" y="19093"/>
                  <a:pt x="9030" y="19093"/>
                  <a:pt x="9207" y="19093"/>
                </a:cubicBezTo>
                <a:cubicBezTo>
                  <a:pt x="12925" y="19093"/>
                  <a:pt x="12925" y="19093"/>
                  <a:pt x="12925" y="19093"/>
                </a:cubicBezTo>
                <a:cubicBezTo>
                  <a:pt x="13102" y="19093"/>
                  <a:pt x="13102" y="19093"/>
                  <a:pt x="13102" y="18900"/>
                </a:cubicBezTo>
                <a:cubicBezTo>
                  <a:pt x="15226" y="18900"/>
                  <a:pt x="15226" y="18900"/>
                  <a:pt x="15226" y="18900"/>
                </a:cubicBezTo>
                <a:cubicBezTo>
                  <a:pt x="15226" y="19093"/>
                  <a:pt x="15403" y="19093"/>
                  <a:pt x="15580" y="19093"/>
                </a:cubicBezTo>
                <a:cubicBezTo>
                  <a:pt x="19121" y="19093"/>
                  <a:pt x="19121" y="19093"/>
                  <a:pt x="19121" y="19093"/>
                </a:cubicBezTo>
                <a:cubicBezTo>
                  <a:pt x="19298" y="19093"/>
                  <a:pt x="19475" y="19093"/>
                  <a:pt x="19475" y="18900"/>
                </a:cubicBezTo>
                <a:cubicBezTo>
                  <a:pt x="20007" y="18900"/>
                  <a:pt x="20007" y="18900"/>
                  <a:pt x="20007" y="18900"/>
                </a:cubicBezTo>
                <a:cubicBezTo>
                  <a:pt x="20007" y="18900"/>
                  <a:pt x="20007" y="18900"/>
                  <a:pt x="20007" y="18900"/>
                </a:cubicBezTo>
                <a:cubicBezTo>
                  <a:pt x="20007" y="18900"/>
                  <a:pt x="20007" y="18707"/>
                  <a:pt x="20007" y="18707"/>
                </a:cubicBezTo>
                <a:cubicBezTo>
                  <a:pt x="19475" y="18707"/>
                  <a:pt x="19475" y="18707"/>
                  <a:pt x="19475" y="18707"/>
                </a:cubicBezTo>
                <a:cubicBezTo>
                  <a:pt x="19475" y="15236"/>
                  <a:pt x="19475" y="15236"/>
                  <a:pt x="19475" y="15236"/>
                </a:cubicBezTo>
                <a:cubicBezTo>
                  <a:pt x="20007" y="15236"/>
                  <a:pt x="20007" y="15236"/>
                  <a:pt x="20007" y="15236"/>
                </a:cubicBezTo>
                <a:cubicBezTo>
                  <a:pt x="20007" y="15236"/>
                  <a:pt x="20007" y="15043"/>
                  <a:pt x="20007" y="15043"/>
                </a:cubicBezTo>
                <a:cubicBezTo>
                  <a:pt x="20007" y="15043"/>
                  <a:pt x="20007" y="15043"/>
                  <a:pt x="20007" y="15043"/>
                </a:cubicBezTo>
                <a:cubicBezTo>
                  <a:pt x="19475" y="15043"/>
                  <a:pt x="19475" y="15043"/>
                  <a:pt x="19475" y="15043"/>
                </a:cubicBezTo>
                <a:cubicBezTo>
                  <a:pt x="19475" y="11379"/>
                  <a:pt x="19475" y="11379"/>
                  <a:pt x="19475" y="11379"/>
                </a:cubicBezTo>
                <a:cubicBezTo>
                  <a:pt x="20007" y="11379"/>
                  <a:pt x="20007" y="11379"/>
                  <a:pt x="20007" y="11379"/>
                </a:cubicBezTo>
                <a:cubicBezTo>
                  <a:pt x="20007" y="11379"/>
                  <a:pt x="20007" y="11379"/>
                  <a:pt x="20007" y="11379"/>
                </a:cubicBezTo>
                <a:cubicBezTo>
                  <a:pt x="20007" y="11379"/>
                  <a:pt x="20007" y="11379"/>
                  <a:pt x="20007" y="11379"/>
                </a:cubicBezTo>
                <a:cubicBezTo>
                  <a:pt x="19475" y="11379"/>
                  <a:pt x="19475" y="11379"/>
                  <a:pt x="19475" y="11379"/>
                </a:cubicBezTo>
                <a:cubicBezTo>
                  <a:pt x="19475" y="9257"/>
                  <a:pt x="19475" y="9257"/>
                  <a:pt x="19475" y="9257"/>
                </a:cubicBezTo>
                <a:cubicBezTo>
                  <a:pt x="19475" y="9064"/>
                  <a:pt x="19298" y="9064"/>
                  <a:pt x="19121" y="9064"/>
                </a:cubicBezTo>
                <a:cubicBezTo>
                  <a:pt x="15580" y="9064"/>
                  <a:pt x="15580" y="9064"/>
                  <a:pt x="15580" y="9064"/>
                </a:cubicBezTo>
                <a:cubicBezTo>
                  <a:pt x="15403" y="9064"/>
                  <a:pt x="15226" y="9064"/>
                  <a:pt x="15226" y="9257"/>
                </a:cubicBezTo>
                <a:cubicBezTo>
                  <a:pt x="15226" y="11379"/>
                  <a:pt x="15226" y="11379"/>
                  <a:pt x="15226" y="11379"/>
                </a:cubicBezTo>
                <a:cubicBezTo>
                  <a:pt x="13102" y="11379"/>
                  <a:pt x="13102" y="11379"/>
                  <a:pt x="13102" y="11379"/>
                </a:cubicBezTo>
                <a:cubicBezTo>
                  <a:pt x="13102" y="7714"/>
                  <a:pt x="13102" y="7714"/>
                  <a:pt x="13102" y="7714"/>
                </a:cubicBezTo>
                <a:cubicBezTo>
                  <a:pt x="20007" y="7714"/>
                  <a:pt x="20007" y="7714"/>
                  <a:pt x="20007" y="7714"/>
                </a:cubicBezTo>
                <a:cubicBezTo>
                  <a:pt x="20007" y="7714"/>
                  <a:pt x="20007" y="7714"/>
                  <a:pt x="20007" y="7521"/>
                </a:cubicBezTo>
                <a:cubicBezTo>
                  <a:pt x="20007" y="7521"/>
                  <a:pt x="20007" y="7521"/>
                  <a:pt x="20007" y="7521"/>
                </a:cubicBezTo>
                <a:cubicBezTo>
                  <a:pt x="13102" y="7521"/>
                  <a:pt x="13102" y="7521"/>
                  <a:pt x="13102" y="7521"/>
                </a:cubicBezTo>
                <a:cubicBezTo>
                  <a:pt x="13102" y="3857"/>
                  <a:pt x="13102" y="3857"/>
                  <a:pt x="13102" y="3857"/>
                </a:cubicBezTo>
                <a:cubicBezTo>
                  <a:pt x="20007" y="3857"/>
                  <a:pt x="20007" y="3857"/>
                  <a:pt x="20007" y="3857"/>
                </a:cubicBezTo>
                <a:cubicBezTo>
                  <a:pt x="20007" y="3857"/>
                  <a:pt x="20007" y="3857"/>
                  <a:pt x="20007" y="3857"/>
                </a:cubicBezTo>
                <a:cubicBezTo>
                  <a:pt x="20007" y="3857"/>
                  <a:pt x="20007" y="3857"/>
                  <a:pt x="20007" y="3857"/>
                </a:cubicBezTo>
                <a:cubicBezTo>
                  <a:pt x="13102" y="3857"/>
                  <a:pt x="13102" y="3857"/>
                  <a:pt x="13102" y="3857"/>
                </a:cubicBezTo>
                <a:cubicBezTo>
                  <a:pt x="13102" y="2507"/>
                  <a:pt x="13102" y="2507"/>
                  <a:pt x="13102" y="2507"/>
                </a:cubicBezTo>
                <a:cubicBezTo>
                  <a:pt x="13102" y="2314"/>
                  <a:pt x="13102" y="2121"/>
                  <a:pt x="12925" y="2121"/>
                </a:cubicBezTo>
                <a:cubicBezTo>
                  <a:pt x="9207" y="2121"/>
                  <a:pt x="9207" y="2121"/>
                  <a:pt x="9207" y="2121"/>
                </a:cubicBezTo>
                <a:cubicBezTo>
                  <a:pt x="9030" y="2121"/>
                  <a:pt x="9030" y="2314"/>
                  <a:pt x="9030" y="2507"/>
                </a:cubicBezTo>
                <a:cubicBezTo>
                  <a:pt x="9030" y="3857"/>
                  <a:pt x="9030" y="3857"/>
                  <a:pt x="9030" y="3857"/>
                </a:cubicBezTo>
                <a:cubicBezTo>
                  <a:pt x="1770" y="3857"/>
                  <a:pt x="1770" y="3857"/>
                  <a:pt x="1770" y="3857"/>
                </a:cubicBezTo>
                <a:cubicBezTo>
                  <a:pt x="1770" y="3857"/>
                  <a:pt x="1770" y="3857"/>
                  <a:pt x="1770" y="3857"/>
                </a:cubicBezTo>
                <a:cubicBezTo>
                  <a:pt x="1770" y="3857"/>
                  <a:pt x="1770" y="3857"/>
                  <a:pt x="1770" y="3857"/>
                </a:cubicBezTo>
                <a:cubicBezTo>
                  <a:pt x="9030" y="3857"/>
                  <a:pt x="9030" y="3857"/>
                  <a:pt x="9030" y="3857"/>
                </a:cubicBezTo>
                <a:cubicBezTo>
                  <a:pt x="9030" y="7521"/>
                  <a:pt x="9030" y="7521"/>
                  <a:pt x="9030" y="7521"/>
                </a:cubicBezTo>
                <a:cubicBezTo>
                  <a:pt x="1770" y="7521"/>
                  <a:pt x="1770" y="7521"/>
                  <a:pt x="1770" y="7521"/>
                </a:cubicBezTo>
                <a:cubicBezTo>
                  <a:pt x="1770" y="7521"/>
                  <a:pt x="1770" y="7521"/>
                  <a:pt x="1770" y="7521"/>
                </a:cubicBezTo>
                <a:cubicBezTo>
                  <a:pt x="1770" y="7714"/>
                  <a:pt x="1770" y="7714"/>
                  <a:pt x="1770" y="7714"/>
                </a:cubicBezTo>
                <a:cubicBezTo>
                  <a:pt x="9030" y="7714"/>
                  <a:pt x="9030" y="7714"/>
                  <a:pt x="9030" y="7714"/>
                </a:cubicBezTo>
                <a:cubicBezTo>
                  <a:pt x="9030" y="11379"/>
                  <a:pt x="9030" y="11379"/>
                  <a:pt x="9030" y="11379"/>
                </a:cubicBezTo>
                <a:cubicBezTo>
                  <a:pt x="6905" y="11379"/>
                  <a:pt x="6905" y="11379"/>
                  <a:pt x="6905" y="11379"/>
                </a:cubicBezTo>
                <a:cubicBezTo>
                  <a:pt x="6905" y="9257"/>
                  <a:pt x="6905" y="9257"/>
                  <a:pt x="6905" y="9257"/>
                </a:cubicBezTo>
                <a:cubicBezTo>
                  <a:pt x="6905" y="9064"/>
                  <a:pt x="6728" y="9064"/>
                  <a:pt x="6551" y="9064"/>
                </a:cubicBezTo>
                <a:cubicBezTo>
                  <a:pt x="3010" y="9064"/>
                  <a:pt x="3010" y="9064"/>
                  <a:pt x="3010" y="9064"/>
                </a:cubicBezTo>
                <a:cubicBezTo>
                  <a:pt x="2833" y="9064"/>
                  <a:pt x="2656" y="9064"/>
                  <a:pt x="2656" y="9257"/>
                </a:cubicBezTo>
                <a:cubicBezTo>
                  <a:pt x="2656" y="11379"/>
                  <a:pt x="2656" y="11379"/>
                  <a:pt x="2656" y="11379"/>
                </a:cubicBezTo>
                <a:cubicBezTo>
                  <a:pt x="1770" y="11379"/>
                  <a:pt x="1770" y="11379"/>
                  <a:pt x="1770" y="11379"/>
                </a:cubicBezTo>
                <a:cubicBezTo>
                  <a:pt x="1770" y="11379"/>
                  <a:pt x="1770" y="11379"/>
                  <a:pt x="1770" y="11379"/>
                </a:cubicBezTo>
                <a:cubicBezTo>
                  <a:pt x="1770" y="11379"/>
                  <a:pt x="1770" y="11379"/>
                  <a:pt x="1770" y="11379"/>
                </a:cubicBezTo>
                <a:cubicBezTo>
                  <a:pt x="2656" y="11379"/>
                  <a:pt x="2656" y="11379"/>
                  <a:pt x="2656" y="11379"/>
                </a:cubicBezTo>
                <a:cubicBezTo>
                  <a:pt x="2656" y="15043"/>
                  <a:pt x="2656" y="15043"/>
                  <a:pt x="2656" y="15043"/>
                </a:cubicBezTo>
                <a:cubicBezTo>
                  <a:pt x="1770" y="15043"/>
                  <a:pt x="1770" y="15043"/>
                  <a:pt x="1770" y="15043"/>
                </a:cubicBezTo>
                <a:cubicBezTo>
                  <a:pt x="1770" y="15043"/>
                  <a:pt x="1770" y="15043"/>
                  <a:pt x="1770" y="15043"/>
                </a:cubicBezTo>
                <a:cubicBezTo>
                  <a:pt x="1770" y="15043"/>
                  <a:pt x="1770" y="15236"/>
                  <a:pt x="1770" y="15236"/>
                </a:cubicBezTo>
                <a:cubicBezTo>
                  <a:pt x="2656" y="15236"/>
                  <a:pt x="2656" y="15236"/>
                  <a:pt x="2656" y="15236"/>
                </a:cubicBezTo>
                <a:cubicBezTo>
                  <a:pt x="2656" y="18707"/>
                  <a:pt x="2656" y="18707"/>
                  <a:pt x="2656" y="18707"/>
                </a:cubicBezTo>
                <a:lnTo>
                  <a:pt x="1770" y="18707"/>
                </a:lnTo>
                <a:close/>
                <a:moveTo>
                  <a:pt x="13102" y="11379"/>
                </a:moveTo>
                <a:cubicBezTo>
                  <a:pt x="15226" y="11379"/>
                  <a:pt x="15226" y="11379"/>
                  <a:pt x="15226" y="11379"/>
                </a:cubicBezTo>
                <a:cubicBezTo>
                  <a:pt x="15226" y="15043"/>
                  <a:pt x="15226" y="15043"/>
                  <a:pt x="15226" y="15043"/>
                </a:cubicBezTo>
                <a:cubicBezTo>
                  <a:pt x="13102" y="15043"/>
                  <a:pt x="13102" y="15043"/>
                  <a:pt x="13102" y="15043"/>
                </a:cubicBezTo>
                <a:lnTo>
                  <a:pt x="13102" y="11379"/>
                </a:lnTo>
                <a:close/>
                <a:moveTo>
                  <a:pt x="13102" y="15236"/>
                </a:moveTo>
                <a:cubicBezTo>
                  <a:pt x="15226" y="15236"/>
                  <a:pt x="15226" y="15236"/>
                  <a:pt x="15226" y="15236"/>
                </a:cubicBezTo>
                <a:cubicBezTo>
                  <a:pt x="15226" y="18707"/>
                  <a:pt x="15226" y="18707"/>
                  <a:pt x="15226" y="18707"/>
                </a:cubicBezTo>
                <a:cubicBezTo>
                  <a:pt x="13102" y="18707"/>
                  <a:pt x="13102" y="18707"/>
                  <a:pt x="13102" y="18707"/>
                </a:cubicBezTo>
                <a:lnTo>
                  <a:pt x="13102" y="15236"/>
                </a:lnTo>
                <a:close/>
                <a:moveTo>
                  <a:pt x="6905" y="11379"/>
                </a:moveTo>
                <a:cubicBezTo>
                  <a:pt x="9030" y="11379"/>
                  <a:pt x="9030" y="11379"/>
                  <a:pt x="9030" y="11379"/>
                </a:cubicBezTo>
                <a:cubicBezTo>
                  <a:pt x="9030" y="15043"/>
                  <a:pt x="9030" y="15043"/>
                  <a:pt x="9030" y="15043"/>
                </a:cubicBezTo>
                <a:cubicBezTo>
                  <a:pt x="6905" y="15043"/>
                  <a:pt x="6905" y="15043"/>
                  <a:pt x="6905" y="15043"/>
                </a:cubicBezTo>
                <a:lnTo>
                  <a:pt x="6905" y="11379"/>
                </a:lnTo>
                <a:close/>
                <a:moveTo>
                  <a:pt x="6905" y="15236"/>
                </a:moveTo>
                <a:cubicBezTo>
                  <a:pt x="9030" y="15236"/>
                  <a:pt x="9030" y="15236"/>
                  <a:pt x="9030" y="15236"/>
                </a:cubicBezTo>
                <a:cubicBezTo>
                  <a:pt x="9030" y="18707"/>
                  <a:pt x="9030" y="18707"/>
                  <a:pt x="9030" y="18707"/>
                </a:cubicBezTo>
                <a:cubicBezTo>
                  <a:pt x="6905" y="18707"/>
                  <a:pt x="6905" y="18707"/>
                  <a:pt x="6905" y="18707"/>
                </a:cubicBezTo>
                <a:lnTo>
                  <a:pt x="6905" y="15236"/>
                </a:lnTo>
                <a:close/>
              </a:path>
            </a:pathLst>
          </a:custGeom>
          <a:solidFill>
            <a:srgbClr val="404040"/>
          </a:solidFill>
          <a:ln w="12700">
            <a:miter lim="400000"/>
          </a:ln>
        </p:spPr>
        <p:txBody>
          <a:bodyPr lIns="121919" tIns="121919" rIns="121919" bIns="121919"/>
          <a:lstStyle/>
          <a:p>
            <a:endParaRPr/>
          </a:p>
        </p:txBody>
      </p:sp>
      <p:sp>
        <p:nvSpPr>
          <p:cNvPr id="264" name="TextBox 9">
            <a:extLst>
              <a:ext uri="{FF2B5EF4-FFF2-40B4-BE49-F238E27FC236}">
                <a16:creationId xmlns:a16="http://schemas.microsoft.com/office/drawing/2014/main" id="{1260DE90-7E3B-0413-41FA-855F5514DEB2}"/>
              </a:ext>
            </a:extLst>
          </p:cNvPr>
          <p:cNvSpPr txBox="1"/>
          <p:nvPr/>
        </p:nvSpPr>
        <p:spPr>
          <a:xfrm>
            <a:off x="7437331" y="2993960"/>
            <a:ext cx="1414358"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Small</a:t>
            </a:r>
          </a:p>
        </p:txBody>
      </p:sp>
      <p:sp>
        <p:nvSpPr>
          <p:cNvPr id="265" name="TextBox 9">
            <a:extLst>
              <a:ext uri="{FF2B5EF4-FFF2-40B4-BE49-F238E27FC236}">
                <a16:creationId xmlns:a16="http://schemas.microsoft.com/office/drawing/2014/main" id="{814732E0-8540-0F60-8EA0-CC7C74F2FC56}"/>
              </a:ext>
            </a:extLst>
          </p:cNvPr>
          <p:cNvSpPr txBox="1"/>
          <p:nvPr/>
        </p:nvSpPr>
        <p:spPr>
          <a:xfrm>
            <a:off x="6858000" y="4436140"/>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Medium</a:t>
            </a:r>
          </a:p>
        </p:txBody>
      </p:sp>
      <p:sp>
        <p:nvSpPr>
          <p:cNvPr id="266" name="TextBox 9">
            <a:extLst>
              <a:ext uri="{FF2B5EF4-FFF2-40B4-BE49-F238E27FC236}">
                <a16:creationId xmlns:a16="http://schemas.microsoft.com/office/drawing/2014/main" id="{E1346950-CE0B-4DAC-2E7C-D595DF9360DC}"/>
              </a:ext>
            </a:extLst>
          </p:cNvPr>
          <p:cNvSpPr txBox="1"/>
          <p:nvPr/>
        </p:nvSpPr>
        <p:spPr>
          <a:xfrm>
            <a:off x="7620000" y="5725304"/>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a:t>
            </a:r>
          </a:p>
        </p:txBody>
      </p:sp>
      <p:sp>
        <p:nvSpPr>
          <p:cNvPr id="267" name="TextBox 9">
            <a:extLst>
              <a:ext uri="{FF2B5EF4-FFF2-40B4-BE49-F238E27FC236}">
                <a16:creationId xmlns:a16="http://schemas.microsoft.com/office/drawing/2014/main" id="{B288A45C-6D80-5A30-330D-7C87355CB1B0}"/>
              </a:ext>
            </a:extLst>
          </p:cNvPr>
          <p:cNvSpPr txBox="1"/>
          <p:nvPr/>
        </p:nvSpPr>
        <p:spPr>
          <a:xfrm>
            <a:off x="7426015" y="7086702"/>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Bigger</a:t>
            </a:r>
          </a:p>
        </p:txBody>
      </p:sp>
      <p:sp>
        <p:nvSpPr>
          <p:cNvPr id="269" name="TextBox 9">
            <a:extLst>
              <a:ext uri="{FF2B5EF4-FFF2-40B4-BE49-F238E27FC236}">
                <a16:creationId xmlns:a16="http://schemas.microsoft.com/office/drawing/2014/main" id="{032B065D-DA89-481D-B372-0266BA244BCD}"/>
              </a:ext>
            </a:extLst>
          </p:cNvPr>
          <p:cNvSpPr txBox="1"/>
          <p:nvPr/>
        </p:nvSpPr>
        <p:spPr>
          <a:xfrm>
            <a:off x="7351218" y="8433710"/>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Biggest</a:t>
            </a:r>
          </a:p>
        </p:txBody>
      </p:sp>
      <p:grpSp>
        <p:nvGrpSpPr>
          <p:cNvPr id="273" name="Group 272">
            <a:extLst>
              <a:ext uri="{FF2B5EF4-FFF2-40B4-BE49-F238E27FC236}">
                <a16:creationId xmlns:a16="http://schemas.microsoft.com/office/drawing/2014/main" id="{CED3529B-AE7F-415B-498F-89931AEAF30C}"/>
              </a:ext>
            </a:extLst>
          </p:cNvPr>
          <p:cNvGrpSpPr/>
          <p:nvPr/>
        </p:nvGrpSpPr>
        <p:grpSpPr>
          <a:xfrm>
            <a:off x="11536126" y="5819521"/>
            <a:ext cx="660900" cy="663606"/>
            <a:chOff x="13792200" y="7779509"/>
            <a:chExt cx="660900" cy="663606"/>
          </a:xfrm>
        </p:grpSpPr>
        <p:sp>
          <p:nvSpPr>
            <p:cNvPr id="272" name="Rounded Rectangle 271">
              <a:extLst>
                <a:ext uri="{FF2B5EF4-FFF2-40B4-BE49-F238E27FC236}">
                  <a16:creationId xmlns:a16="http://schemas.microsoft.com/office/drawing/2014/main" id="{6E60905C-66D2-E683-8DC0-3A71C318E2EB}"/>
                </a:ext>
              </a:extLst>
            </p:cNvPr>
            <p:cNvSpPr/>
            <p:nvPr/>
          </p:nvSpPr>
          <p:spPr>
            <a:xfrm>
              <a:off x="13792200" y="7779509"/>
              <a:ext cx="660900" cy="654201"/>
            </a:xfrm>
            <a:prstGeom prst="roundRect">
              <a:avLst>
                <a:gd name="adj" fmla="val 6288"/>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pic>
          <p:nvPicPr>
            <p:cNvPr id="271" name="Graphic 270" descr="Brain with solid fill">
              <a:extLst>
                <a:ext uri="{FF2B5EF4-FFF2-40B4-BE49-F238E27FC236}">
                  <a16:creationId xmlns:a16="http://schemas.microsoft.com/office/drawing/2014/main" id="{9C616A6D-D471-BF1A-AC0B-8CF7FFBF96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94247" y="7789288"/>
              <a:ext cx="653827" cy="653827"/>
            </a:xfrm>
            <a:prstGeom prst="rect">
              <a:avLst/>
            </a:prstGeom>
          </p:spPr>
        </p:pic>
      </p:grpSp>
      <p:sp>
        <p:nvSpPr>
          <p:cNvPr id="275" name="TextBox 9">
            <a:extLst>
              <a:ext uri="{FF2B5EF4-FFF2-40B4-BE49-F238E27FC236}">
                <a16:creationId xmlns:a16="http://schemas.microsoft.com/office/drawing/2014/main" id="{07904A1D-2A0C-3B23-EF0C-0F73517D3A47}"/>
              </a:ext>
            </a:extLst>
          </p:cNvPr>
          <p:cNvSpPr txBox="1"/>
          <p:nvPr/>
        </p:nvSpPr>
        <p:spPr>
          <a:xfrm flipH="1">
            <a:off x="11232187" y="8238397"/>
            <a:ext cx="807413" cy="546175"/>
          </a:xfrm>
          <a:prstGeom prst="rect">
            <a:avLst/>
          </a:prstGeom>
        </p:spPr>
        <p:txBody>
          <a:bodyPr wrap="square" lIns="0" tIns="0" rIns="0" bIns="0" rtlCol="0" anchor="t">
            <a:spAutoFit/>
          </a:bodyPr>
          <a:lstStyle/>
          <a:p>
            <a:pPr marL="345441" lvl="1">
              <a:lnSpc>
                <a:spcPts val="3904"/>
              </a:lnSpc>
            </a:pPr>
            <a:r>
              <a:rPr lang="en-US" sz="4800" b="1" dirty="0">
                <a:solidFill>
                  <a:schemeClr val="bg1">
                    <a:lumMod val="95000"/>
                  </a:schemeClr>
                </a:solidFill>
                <a:latin typeface="Montserrat" pitchFamily="2" charset="77"/>
              </a:rPr>
              <a:t>?</a:t>
            </a:r>
          </a:p>
        </p:txBody>
      </p:sp>
    </p:spTree>
    <p:extLst>
      <p:ext uri="{BB962C8B-B14F-4D97-AF65-F5344CB8AC3E}">
        <p14:creationId xmlns:p14="http://schemas.microsoft.com/office/powerpoint/2010/main" val="27498333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7434146" y="2933700"/>
            <a:ext cx="9101254" cy="1969770"/>
          </a:xfrm>
          <a:prstGeom prst="rect">
            <a:avLst/>
          </a:prstGeom>
          <a:noFill/>
        </p:spPr>
        <p:txBody>
          <a:bodyPr wrap="square" rtlCol="0">
            <a:spAutoFit/>
          </a:bodyPr>
          <a:lstStyle/>
          <a:p>
            <a:pPr>
              <a:lnSpc>
                <a:spcPct val="150000"/>
              </a:lnSpc>
            </a:pPr>
            <a:r>
              <a:rPr lang="en-US" sz="3000" dirty="0">
                <a:latin typeface="Montserrat" pitchFamily="2" charset="77"/>
              </a:rPr>
              <a:t>After this introduction, how do you see the importance of data science to you personally?</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60C0EF6D-0E9E-E736-A384-7F3A13D11B6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64378">
            <a:off x="5516161" y="5976521"/>
            <a:ext cx="4188640" cy="4188640"/>
          </a:xfrm>
          <a:prstGeom prst="rect">
            <a:avLst/>
          </a:prstGeom>
        </p:spPr>
      </p:pic>
      <p:grpSp>
        <p:nvGrpSpPr>
          <p:cNvPr id="8" name="Group 7">
            <a:extLst>
              <a:ext uri="{FF2B5EF4-FFF2-40B4-BE49-F238E27FC236}">
                <a16:creationId xmlns:a16="http://schemas.microsoft.com/office/drawing/2014/main" id="{01CD8A0B-DBB8-40D8-AA13-1A8D8AB40BDB}"/>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9EB589CC-1CAB-3976-0500-0C5D84CFE211}"/>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83D854EA-9971-E340-E957-62CE922B88F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B35E6750-A991-063D-B789-CC364B075B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144C2F6-BD83-B719-C615-35A93B7F2E9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6538504D-611E-A9B0-6E07-C8BB043CD5AB}"/>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4782532F-5140-91CB-4988-71D628BD26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1BF10836-74AD-4531-53EA-5DF44D2A469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B1CDF6CA-CBA3-CD7D-307C-176AF819177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39682973-4021-5E2A-118F-0EED2262236B}"/>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E314F8AF-5E8F-905A-D011-8EE7266CB50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58C1435-6576-1182-B661-6DEA332E997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8078BD97-8BED-932A-BA6A-34588FB7854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22EA6B2E-4AFC-908E-2B02-8A5DF9115AC5}"/>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35E1890B-EA27-9309-2B26-A5573EB894E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7AA5CBF0-4E0F-2059-BAF3-47EF6E18364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A9D89080-78F8-3A0D-4291-68C0BB00A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0751076-DDA1-79E8-A2A4-F139D9DA1F0A}"/>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9FF64837-40C9-4757-04A0-74D209E57D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3551A471-4149-4751-4D5B-5D834E466F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32616755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86000" y="3574368"/>
            <a:ext cx="13411200" cy="1815882"/>
          </a:xfrm>
          <a:prstGeom prst="rect">
            <a:avLst/>
          </a:prstGeom>
          <a:noFill/>
        </p:spPr>
        <p:txBody>
          <a:bodyPr wrap="square" lIns="91440" tIns="45720" rIns="91440" bIns="45720" rtlCol="0" anchor="t">
            <a:spAutoFit/>
          </a:bodyPr>
          <a:lstStyle/>
          <a:p>
            <a:pPr algn="ctr"/>
            <a:r>
              <a:rPr lang="en-US" sz="2800" dirty="0">
                <a:latin typeface="Montserrat" pitchFamily="2" charset="77"/>
              </a:rPr>
              <a:t>Which of the </a:t>
            </a:r>
            <a:r>
              <a:rPr lang="en-US" sz="2800" b="1" dirty="0">
                <a:latin typeface="Montserrat" pitchFamily="2" charset="77"/>
              </a:rPr>
              <a:t>roles </a:t>
            </a:r>
            <a:r>
              <a:rPr lang="en-US" sz="2800" dirty="0">
                <a:latin typeface="Montserrat" pitchFamily="2" charset="77"/>
              </a:rPr>
              <a:t>we have introduced </a:t>
            </a:r>
            <a:r>
              <a:rPr lang="en-US" sz="2800" b="1" dirty="0">
                <a:latin typeface="Montserrat" pitchFamily="2" charset="77"/>
              </a:rPr>
              <a:t>do you see yourself in</a:t>
            </a:r>
            <a:r>
              <a:rPr lang="en-US" sz="2800" dirty="0">
                <a:latin typeface="Montserrat" pitchFamily="2" charset="77"/>
              </a:rPr>
              <a:t>? </a:t>
            </a:r>
          </a:p>
          <a:p>
            <a:pPr algn="ctr"/>
            <a:endParaRPr lang="en-US" sz="2800" dirty="0">
              <a:latin typeface="Montserrat" pitchFamily="2" charset="77"/>
            </a:endParaRPr>
          </a:p>
          <a:p>
            <a:pPr algn="ctr"/>
            <a:r>
              <a:rPr lang="en-US" sz="2800" dirty="0">
                <a:latin typeface="Montserrat"/>
              </a:rPr>
              <a:t>Do you have people in your group or among your collaborators to fill the other roles? If not, </a:t>
            </a:r>
            <a:r>
              <a:rPr lang="en-US" sz="2800" b="1" dirty="0">
                <a:latin typeface="Montserrat"/>
              </a:rPr>
              <a:t>what are the alternatives?</a:t>
            </a:r>
          </a:p>
        </p:txBody>
      </p:sp>
      <p:pic>
        <p:nvPicPr>
          <p:cNvPr id="29" name="Picture 28" descr="A blue and black logo&#10;&#10;Description automatically generated">
            <a:extLst>
              <a:ext uri="{FF2B5EF4-FFF2-40B4-BE49-F238E27FC236}">
                <a16:creationId xmlns:a16="http://schemas.microsoft.com/office/drawing/2014/main" id="{7C281FBD-157D-FCAF-230F-7C9C8CB0648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599" y="5916386"/>
            <a:ext cx="4343401" cy="4343401"/>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370956" y="7581900"/>
            <a:ext cx="1611244" cy="1611244"/>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850105" y="11049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spTree>
    <p:extLst>
      <p:ext uri="{BB962C8B-B14F-4D97-AF65-F5344CB8AC3E}">
        <p14:creationId xmlns:p14="http://schemas.microsoft.com/office/powerpoint/2010/main" val="368317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F0D7CB6C-31FC-4643-4521-B653264116C6}"/>
              </a:ext>
            </a:extLst>
          </p:cNvPr>
          <p:cNvGrpSpPr/>
          <p:nvPr/>
        </p:nvGrpSpPr>
        <p:grpSpPr>
          <a:xfrm flipH="1">
            <a:off x="0" y="7388523"/>
            <a:ext cx="18288000" cy="3308091"/>
            <a:chOff x="0" y="2616764"/>
            <a:chExt cx="7528484" cy="4241236"/>
          </a:xfrm>
        </p:grpSpPr>
        <p:pic>
          <p:nvPicPr>
            <p:cNvPr id="6" name="Picture 5" descr="A picture containing vector graphics, design&#10;&#10;Description automatically generated">
              <a:extLst>
                <a:ext uri="{FF2B5EF4-FFF2-40B4-BE49-F238E27FC236}">
                  <a16:creationId xmlns:a16="http://schemas.microsoft.com/office/drawing/2014/main" id="{85F21299-2493-6CA4-E311-21541FE9C1C7}"/>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2616764"/>
              <a:ext cx="7528484" cy="4241236"/>
            </a:xfrm>
            <a:prstGeom prst="rect">
              <a:avLst/>
            </a:prstGeom>
          </p:spPr>
        </p:pic>
        <p:sp>
          <p:nvSpPr>
            <p:cNvPr id="9" name="Rectangle 8">
              <a:extLst>
                <a:ext uri="{FF2B5EF4-FFF2-40B4-BE49-F238E27FC236}">
                  <a16:creationId xmlns:a16="http://schemas.microsoft.com/office/drawing/2014/main" id="{4636CAD5-C4B8-8D80-09A8-06FC9DF49F1B}"/>
                </a:ext>
              </a:extLst>
            </p:cNvPr>
            <p:cNvSpPr/>
            <p:nvPr/>
          </p:nvSpPr>
          <p:spPr>
            <a:xfrm>
              <a:off x="3764242" y="4085863"/>
              <a:ext cx="1953652" cy="86810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700"/>
            </a:p>
          </p:txBody>
        </p:sp>
      </p:grpSp>
      <p:sp>
        <p:nvSpPr>
          <p:cNvPr id="2" name="Title 1">
            <a:extLst>
              <a:ext uri="{FF2B5EF4-FFF2-40B4-BE49-F238E27FC236}">
                <a16:creationId xmlns:a16="http://schemas.microsoft.com/office/drawing/2014/main" id="{035097B5-71AF-A6DE-A90F-9E6A7DF8C765}"/>
              </a:ext>
            </a:extLst>
          </p:cNvPr>
          <p:cNvSpPr>
            <a:spLocks noGrp="1"/>
          </p:cNvSpPr>
          <p:nvPr>
            <p:ph type="title"/>
          </p:nvPr>
        </p:nvSpPr>
        <p:spPr>
          <a:xfrm>
            <a:off x="1782285" y="1102714"/>
            <a:ext cx="14417533" cy="761000"/>
          </a:xfrm>
        </p:spPr>
        <p:txBody>
          <a:bodyPr>
            <a:normAutofit fontScale="90000"/>
          </a:bodyPr>
          <a:lstStyle/>
          <a:p>
            <a:r>
              <a:rPr lang="en-US" sz="6000" b="1" dirty="0">
                <a:solidFill>
                  <a:srgbClr val="404040"/>
                </a:solidFill>
                <a:latin typeface="Montserrat" pitchFamily="2" charset="77"/>
                <a:cs typeface="Futura Condensed Medium" panose="020B0602020204020303" pitchFamily="34" charset="-79"/>
              </a:rPr>
              <a:t>Center for Health Data Science (HeaDS)</a:t>
            </a:r>
          </a:p>
        </p:txBody>
      </p:sp>
      <p:sp>
        <p:nvSpPr>
          <p:cNvPr id="15" name="TextBox 14">
            <a:extLst>
              <a:ext uri="{FF2B5EF4-FFF2-40B4-BE49-F238E27FC236}">
                <a16:creationId xmlns:a16="http://schemas.microsoft.com/office/drawing/2014/main" id="{3DE2745E-76A4-5FB0-9623-0978AFE0A99A}"/>
              </a:ext>
            </a:extLst>
          </p:cNvPr>
          <p:cNvSpPr txBox="1"/>
          <p:nvPr/>
        </p:nvSpPr>
        <p:spPr>
          <a:xfrm>
            <a:off x="1139092" y="3063163"/>
            <a:ext cx="10663069" cy="5416868"/>
          </a:xfrm>
          <a:prstGeom prst="rect">
            <a:avLst/>
          </a:prstGeom>
          <a:noFill/>
        </p:spPr>
        <p:txBody>
          <a:bodyPr wrap="square" rtlCol="0">
            <a:spAutoFit/>
          </a:bodyPr>
          <a:lstStyle/>
          <a:p>
            <a:r>
              <a:rPr lang="en-US" sz="3000" dirty="0">
                <a:solidFill>
                  <a:srgbClr val="404040"/>
                </a:solidFill>
                <a:latin typeface="Montserrat" pitchFamily="2" charset="77"/>
                <a:cs typeface="Futura Condensed Medium" panose="020B0602020204020303" pitchFamily="34" charset="-79"/>
              </a:rPr>
              <a:t>The </a:t>
            </a:r>
            <a:r>
              <a:rPr lang="en-US" sz="3000" b="1" dirty="0">
                <a:solidFill>
                  <a:srgbClr val="404040"/>
                </a:solidFill>
                <a:latin typeface="Montserrat" pitchFamily="2" charset="77"/>
                <a:cs typeface="Futura Condensed Medium" panose="020B0602020204020303" pitchFamily="34" charset="-79"/>
              </a:rPr>
              <a:t>mission of the Center </a:t>
            </a:r>
            <a:r>
              <a:rPr lang="en-US" sz="3000" dirty="0">
                <a:solidFill>
                  <a:srgbClr val="404040"/>
                </a:solidFill>
                <a:latin typeface="Montserrat" pitchFamily="2" charset="77"/>
                <a:cs typeface="Futura Condensed Medium" panose="020B0602020204020303" pitchFamily="34" charset="-79"/>
              </a:rPr>
              <a:t>is to strengthen </a:t>
            </a:r>
            <a:r>
              <a:rPr lang="en-US" sz="3000" b="1" dirty="0">
                <a:solidFill>
                  <a:srgbClr val="404040"/>
                </a:solidFill>
                <a:latin typeface="Montserrat" pitchFamily="2" charset="77"/>
                <a:cs typeface="Futura Condensed Medium" panose="020B0602020204020303" pitchFamily="34" charset="-79"/>
              </a:rPr>
              <a:t>health data science </a:t>
            </a:r>
            <a:r>
              <a:rPr lang="en-US" sz="3000" dirty="0">
                <a:solidFill>
                  <a:srgbClr val="404040"/>
                </a:solidFill>
                <a:latin typeface="Montserrat" pitchFamily="2" charset="77"/>
                <a:cs typeface="Futura Condensed Medium" panose="020B0602020204020303" pitchFamily="34" charset="-79"/>
              </a:rPr>
              <a:t>within the Faculty:</a:t>
            </a:r>
          </a:p>
          <a:p>
            <a:endParaRPr lang="en-US" sz="3000" dirty="0">
              <a:solidFill>
                <a:srgbClr val="404040"/>
              </a:solidFill>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Active and visible hub for Health Data Science </a:t>
            </a:r>
          </a:p>
          <a:p>
            <a:endParaRPr lang="en-US" sz="2800" dirty="0">
              <a:solidFill>
                <a:srgbClr val="404040"/>
              </a:solidFill>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Providing data science support for researchers at SUND</a:t>
            </a:r>
          </a:p>
          <a:p>
            <a:endParaRPr lang="en-US" sz="2800" dirty="0">
              <a:solidFill>
                <a:srgbClr val="404040"/>
              </a:solidFill>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Courses, workshops and training environments to improve data science skills</a:t>
            </a:r>
          </a:p>
          <a:p>
            <a:endParaRPr lang="en-US" sz="2800" dirty="0">
              <a:solidFill>
                <a:srgbClr val="404040"/>
              </a:solidFill>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Support a network of researchers and educators</a:t>
            </a:r>
          </a:p>
          <a:p>
            <a:endParaRPr lang="en-US" sz="3200" dirty="0">
              <a:latin typeface="Montserrat" pitchFamily="2" charset="77"/>
              <a:ea typeface="Tahoma" panose="020B0604030504040204" pitchFamily="34" charset="0"/>
              <a:cs typeface="Tahoma" panose="020B0604030504040204" pitchFamily="34" charset="0"/>
            </a:endParaRPr>
          </a:p>
        </p:txBody>
      </p:sp>
      <p:grpSp>
        <p:nvGrpSpPr>
          <p:cNvPr id="18" name="Group 17">
            <a:extLst>
              <a:ext uri="{FF2B5EF4-FFF2-40B4-BE49-F238E27FC236}">
                <a16:creationId xmlns:a16="http://schemas.microsoft.com/office/drawing/2014/main" id="{3206E48E-84A4-BF3E-BFBE-A026833E282E}"/>
              </a:ext>
            </a:extLst>
          </p:cNvPr>
          <p:cNvGrpSpPr>
            <a:grpSpLocks noChangeAspect="1"/>
          </p:cNvGrpSpPr>
          <p:nvPr/>
        </p:nvGrpSpPr>
        <p:grpSpPr>
          <a:xfrm>
            <a:off x="12057031" y="6972300"/>
            <a:ext cx="5971270" cy="3200398"/>
            <a:chOff x="0" y="5600700"/>
            <a:chExt cx="7961697" cy="4267200"/>
          </a:xfrm>
        </p:grpSpPr>
        <p:pic>
          <p:nvPicPr>
            <p:cNvPr id="14" name="Picture 13">
              <a:extLst>
                <a:ext uri="{FF2B5EF4-FFF2-40B4-BE49-F238E27FC236}">
                  <a16:creationId xmlns:a16="http://schemas.microsoft.com/office/drawing/2014/main" id="{9CB1FD74-EA0C-005A-3AD9-102ADDF4319F}"/>
                </a:ext>
              </a:extLst>
            </p:cNvPr>
            <p:cNvPicPr>
              <a:picLocks noChangeAspect="1"/>
            </p:cNvPicPr>
            <p:nvPr/>
          </p:nvPicPr>
          <p:blipFill>
            <a:blip r:embed="rId4"/>
            <a:stretch>
              <a:fillRect/>
            </a:stretch>
          </p:blipFill>
          <p:spPr>
            <a:xfrm>
              <a:off x="0" y="5600700"/>
              <a:ext cx="7961697" cy="4267200"/>
            </a:xfrm>
            <a:prstGeom prst="rect">
              <a:avLst/>
            </a:prstGeom>
          </p:spPr>
        </p:pic>
        <p:sp>
          <p:nvSpPr>
            <p:cNvPr id="17" name="Freeform 16">
              <a:extLst>
                <a:ext uri="{FF2B5EF4-FFF2-40B4-BE49-F238E27FC236}">
                  <a16:creationId xmlns:a16="http://schemas.microsoft.com/office/drawing/2014/main" id="{2DE7B7B4-0FEC-DE1F-21FE-84BB833F8D4D}"/>
                </a:ext>
              </a:extLst>
            </p:cNvPr>
            <p:cNvSpPr>
              <a:spLocks noChangeAspect="1"/>
            </p:cNvSpPr>
            <p:nvPr/>
          </p:nvSpPr>
          <p:spPr>
            <a:xfrm>
              <a:off x="2667000" y="5995654"/>
              <a:ext cx="2986742" cy="3262646"/>
            </a:xfrm>
            <a:custGeom>
              <a:avLst/>
              <a:gdLst/>
              <a:ahLst/>
              <a:cxnLst/>
              <a:rect l="l" t="t" r="r" b="b"/>
              <a:pathLst>
                <a:path w="2623924" h="2623924">
                  <a:moveTo>
                    <a:pt x="0" y="0"/>
                  </a:moveTo>
                  <a:lnTo>
                    <a:pt x="2623925" y="0"/>
                  </a:lnTo>
                  <a:lnTo>
                    <a:pt x="2623925" y="2623925"/>
                  </a:lnTo>
                  <a:lnTo>
                    <a:pt x="0" y="2623925"/>
                  </a:lnTo>
                  <a:lnTo>
                    <a:pt x="0" y="0"/>
                  </a:lnTo>
                  <a:close/>
                </a:path>
              </a:pathLst>
            </a:custGeom>
            <a:blipFill>
              <a:blip r:embed="rId5"/>
              <a:stretch>
                <a:fillRect l="-27586" t="-18885" r="-31034" b="-24450"/>
              </a:stretch>
            </a:blipFill>
          </p:spPr>
          <p:txBody>
            <a:bodyPr/>
            <a:lstStyle/>
            <a:p>
              <a:endParaRPr lang="en-DK" dirty="0"/>
            </a:p>
          </p:txBody>
        </p:sp>
      </p:grpSp>
      <p:cxnSp>
        <p:nvCxnSpPr>
          <p:cNvPr id="3" name="Straight Connector 2">
            <a:extLst>
              <a:ext uri="{FF2B5EF4-FFF2-40B4-BE49-F238E27FC236}">
                <a16:creationId xmlns:a16="http://schemas.microsoft.com/office/drawing/2014/main" id="{860F731E-5264-1AF9-1E90-8016E5704046}"/>
              </a:ext>
            </a:extLst>
          </p:cNvPr>
          <p:cNvCxnSpPr>
            <a:cxnSpLocks/>
          </p:cNvCxnSpPr>
          <p:nvPr/>
        </p:nvCxnSpPr>
        <p:spPr>
          <a:xfrm>
            <a:off x="914400" y="2247900"/>
            <a:ext cx="1653540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983A33A8-8A91-F88B-0912-6678F5E6FAF4}"/>
              </a:ext>
            </a:extLst>
          </p:cNvPr>
          <p:cNvGrpSpPr>
            <a:grpSpLocks noChangeAspect="1"/>
          </p:cNvGrpSpPr>
          <p:nvPr/>
        </p:nvGrpSpPr>
        <p:grpSpPr>
          <a:xfrm>
            <a:off x="12560495" y="3695700"/>
            <a:ext cx="4898094" cy="2868383"/>
            <a:chOff x="10305729" y="2871263"/>
            <a:chExt cx="5997162" cy="3512010"/>
          </a:xfrm>
        </p:grpSpPr>
        <p:sp>
          <p:nvSpPr>
            <p:cNvPr id="21" name="Thilde Terkelsen">
              <a:extLst>
                <a:ext uri="{FF2B5EF4-FFF2-40B4-BE49-F238E27FC236}">
                  <a16:creationId xmlns:a16="http://schemas.microsoft.com/office/drawing/2014/main" id="{A6F5B7C9-9485-6074-F0A7-98859F46642C}"/>
                </a:ext>
              </a:extLst>
            </p:cNvPr>
            <p:cNvSpPr txBox="1"/>
            <p:nvPr/>
          </p:nvSpPr>
          <p:spPr>
            <a:xfrm>
              <a:off x="14346607" y="5859565"/>
              <a:ext cx="1147516" cy="5237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a:solidFill>
                    <a:srgbClr val="FFFFFF"/>
                  </a:solidFill>
                </a:defRPr>
              </a:lvl1pPr>
            </a:lstStyle>
            <a:p>
              <a:r>
                <a:rPr sz="2200" dirty="0" err="1">
                  <a:solidFill>
                    <a:srgbClr val="404040"/>
                  </a:solidFill>
                  <a:latin typeface="Montserrat" pitchFamily="2" charset="77"/>
                </a:rPr>
                <a:t>Thilde</a:t>
              </a:r>
              <a:endParaRPr sz="2200" dirty="0">
                <a:solidFill>
                  <a:srgbClr val="404040"/>
                </a:solidFill>
                <a:latin typeface="Montserrat" pitchFamily="2" charset="77"/>
              </a:endParaRPr>
            </a:p>
          </p:txBody>
        </p:sp>
        <p:sp>
          <p:nvSpPr>
            <p:cNvPr id="22" name="Henrike Zschach">
              <a:extLst>
                <a:ext uri="{FF2B5EF4-FFF2-40B4-BE49-F238E27FC236}">
                  <a16:creationId xmlns:a16="http://schemas.microsoft.com/office/drawing/2014/main" id="{ED39C86C-C18B-500F-7EB4-40503997F25B}"/>
                </a:ext>
              </a:extLst>
            </p:cNvPr>
            <p:cNvSpPr txBox="1"/>
            <p:nvPr/>
          </p:nvSpPr>
          <p:spPr>
            <a:xfrm>
              <a:off x="10961801" y="5859565"/>
              <a:ext cx="1450095" cy="5237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a:solidFill>
                    <a:srgbClr val="FFFFFF"/>
                  </a:solidFill>
                </a:defRPr>
              </a:lvl1pPr>
            </a:lstStyle>
            <a:p>
              <a:r>
                <a:rPr sz="2200" dirty="0" err="1">
                  <a:solidFill>
                    <a:srgbClr val="404040"/>
                  </a:solidFill>
                  <a:latin typeface="Montserrat" pitchFamily="2" charset="77"/>
                </a:rPr>
                <a:t>Henrike</a:t>
              </a:r>
              <a:endParaRPr sz="2200" dirty="0">
                <a:solidFill>
                  <a:srgbClr val="404040"/>
                </a:solidFill>
                <a:latin typeface="Montserrat" pitchFamily="2" charset="77"/>
              </a:endParaRPr>
            </a:p>
          </p:txBody>
        </p:sp>
        <p:grpSp>
          <p:nvGrpSpPr>
            <p:cNvPr id="23" name="Group 22">
              <a:extLst>
                <a:ext uri="{FF2B5EF4-FFF2-40B4-BE49-F238E27FC236}">
                  <a16:creationId xmlns:a16="http://schemas.microsoft.com/office/drawing/2014/main" id="{A5905AF7-FB76-45C3-7F20-6787EC8F44EB}"/>
                </a:ext>
              </a:extLst>
            </p:cNvPr>
            <p:cNvGrpSpPr>
              <a:grpSpLocks noChangeAspect="1"/>
            </p:cNvGrpSpPr>
            <p:nvPr/>
          </p:nvGrpSpPr>
          <p:grpSpPr>
            <a:xfrm>
              <a:off x="10305729" y="2871263"/>
              <a:ext cx="2770735" cy="2776395"/>
              <a:chOff x="14803707" y="4943820"/>
              <a:chExt cx="2985514" cy="2991613"/>
            </a:xfrm>
          </p:grpSpPr>
          <p:grpSp>
            <p:nvGrpSpPr>
              <p:cNvPr id="24" name="Group">
                <a:extLst>
                  <a:ext uri="{FF2B5EF4-FFF2-40B4-BE49-F238E27FC236}">
                    <a16:creationId xmlns:a16="http://schemas.microsoft.com/office/drawing/2014/main" id="{DF8107E8-B688-6F59-494A-0B307131565F}"/>
                  </a:ext>
                </a:extLst>
              </p:cNvPr>
              <p:cNvGrpSpPr/>
              <p:nvPr/>
            </p:nvGrpSpPr>
            <p:grpSpPr>
              <a:xfrm>
                <a:off x="14803707" y="4958821"/>
                <a:ext cx="2976612" cy="2976612"/>
                <a:chOff x="-1" y="-1"/>
                <a:chExt cx="2976610" cy="2976610"/>
              </a:xfrm>
            </p:grpSpPr>
            <p:sp>
              <p:nvSpPr>
                <p:cNvPr id="26" name="Circle">
                  <a:extLst>
                    <a:ext uri="{FF2B5EF4-FFF2-40B4-BE49-F238E27FC236}">
                      <a16:creationId xmlns:a16="http://schemas.microsoft.com/office/drawing/2014/main" id="{3F1C50F2-0F12-006D-72F0-D6E6DA8D932D}"/>
                    </a:ext>
                  </a:extLst>
                </p:cNvPr>
                <p:cNvSpPr/>
                <p:nvPr/>
              </p:nvSpPr>
              <p:spPr>
                <a:xfrm>
                  <a:off x="-1" y="-1"/>
                  <a:ext cx="2976610" cy="2976610"/>
                </a:xfrm>
                <a:prstGeom prst="ellipse">
                  <a:avLst/>
                </a:prstGeom>
                <a:solidFill>
                  <a:srgbClr val="D6D6D6"/>
                </a:solidFill>
                <a:ln w="12700" cap="flat">
                  <a:noFill/>
                  <a:miter lim="400000"/>
                </a:ln>
                <a:effectLst/>
              </p:spPr>
              <p:txBody>
                <a:bodyPr wrap="square" lIns="45718" tIns="45718" rIns="45718" bIns="45718" numCol="1" anchor="ctr">
                  <a:noAutofit/>
                </a:bodyPr>
                <a:lstStyle/>
                <a:p>
                  <a:pPr>
                    <a:defRPr>
                      <a:solidFill>
                        <a:srgbClr val="999999"/>
                      </a:solidFill>
                      <a:latin typeface="Calibri"/>
                      <a:ea typeface="Calibri"/>
                      <a:cs typeface="Calibri"/>
                      <a:sym typeface="Calibri"/>
                    </a:defRPr>
                  </a:pPr>
                  <a:endParaRPr/>
                </a:p>
              </p:txBody>
            </p:sp>
            <p:pic>
              <p:nvPicPr>
                <p:cNvPr id="27" name="linkedinphotoscaled.jpg" descr="linkedinphotoscaled.jpg">
                  <a:extLst>
                    <a:ext uri="{FF2B5EF4-FFF2-40B4-BE49-F238E27FC236}">
                      <a16:creationId xmlns:a16="http://schemas.microsoft.com/office/drawing/2014/main" id="{5ACD6BE8-6E20-855C-EAB5-F15167FCAA3E}"/>
                    </a:ext>
                  </a:extLst>
                </p:cNvPr>
                <p:cNvPicPr>
                  <a:picLocks noChangeAspect="1"/>
                </p:cNvPicPr>
                <p:nvPr/>
              </p:nvPicPr>
              <p:blipFill>
                <a:blip r:embed="rId6"/>
                <a:srcRect l="8" r="1" b="176"/>
                <a:stretch>
                  <a:fillRect/>
                </a:stretch>
              </p:blipFill>
              <p:spPr>
                <a:xfrm>
                  <a:off x="325335" y="171569"/>
                  <a:ext cx="2313403" cy="2790156"/>
                </a:xfrm>
                <a:custGeom>
                  <a:avLst/>
                  <a:gdLst/>
                  <a:ahLst/>
                  <a:cxnLst>
                    <a:cxn ang="0">
                      <a:pos x="wd2" y="hd2"/>
                    </a:cxn>
                    <a:cxn ang="5400000">
                      <a:pos x="wd2" y="hd2"/>
                    </a:cxn>
                    <a:cxn ang="10800000">
                      <a:pos x="wd2" y="hd2"/>
                    </a:cxn>
                    <a:cxn ang="16200000">
                      <a:pos x="wd2" y="hd2"/>
                    </a:cxn>
                  </a:cxnLst>
                  <a:rect l="0" t="0" r="r" b="b"/>
                  <a:pathLst>
                    <a:path w="21600" h="20531" extrusionOk="0">
                      <a:moveTo>
                        <a:pt x="4077" y="0"/>
                      </a:moveTo>
                      <a:cubicBezTo>
                        <a:pt x="2940" y="486"/>
                        <a:pt x="1867" y="1097"/>
                        <a:pt x="903" y="1845"/>
                      </a:cubicBezTo>
                      <a:cubicBezTo>
                        <a:pt x="581" y="2095"/>
                        <a:pt x="284" y="2354"/>
                        <a:pt x="0" y="2620"/>
                      </a:cubicBezTo>
                      <a:lnTo>
                        <a:pt x="0" y="16544"/>
                      </a:lnTo>
                      <a:cubicBezTo>
                        <a:pt x="284" y="16810"/>
                        <a:pt x="581" y="17076"/>
                        <a:pt x="903" y="17325"/>
                      </a:cubicBezTo>
                      <a:cubicBezTo>
                        <a:pt x="6407" y="21600"/>
                        <a:pt x="15332" y="21600"/>
                        <a:pt x="20837" y="17325"/>
                      </a:cubicBezTo>
                      <a:cubicBezTo>
                        <a:pt x="21109" y="17114"/>
                        <a:pt x="21355" y="16887"/>
                        <a:pt x="21600" y="16663"/>
                      </a:cubicBezTo>
                      <a:lnTo>
                        <a:pt x="21600" y="2501"/>
                      </a:lnTo>
                      <a:cubicBezTo>
                        <a:pt x="21355" y="2278"/>
                        <a:pt x="21109" y="2056"/>
                        <a:pt x="20837" y="1845"/>
                      </a:cubicBezTo>
                      <a:cubicBezTo>
                        <a:pt x="19872" y="1097"/>
                        <a:pt x="18797" y="486"/>
                        <a:pt x="17660" y="0"/>
                      </a:cubicBezTo>
                      <a:lnTo>
                        <a:pt x="4077" y="0"/>
                      </a:lnTo>
                      <a:close/>
                    </a:path>
                  </a:pathLst>
                </a:custGeom>
                <a:ln w="12700" cap="flat">
                  <a:noFill/>
                  <a:miter lim="400000"/>
                </a:ln>
                <a:effectLst/>
              </p:spPr>
            </p:pic>
          </p:grpSp>
          <p:sp>
            <p:nvSpPr>
              <p:cNvPr id="25" name="Circle">
                <a:extLst>
                  <a:ext uri="{FF2B5EF4-FFF2-40B4-BE49-F238E27FC236}">
                    <a16:creationId xmlns:a16="http://schemas.microsoft.com/office/drawing/2014/main" id="{E1122126-8071-5507-610B-764A7B601FCD}"/>
                  </a:ext>
                </a:extLst>
              </p:cNvPr>
              <p:cNvSpPr/>
              <p:nvPr/>
            </p:nvSpPr>
            <p:spPr>
              <a:xfrm>
                <a:off x="14809553" y="4943820"/>
                <a:ext cx="2979668" cy="2976729"/>
              </a:xfrm>
              <a:prstGeom prst="ellipse">
                <a:avLst/>
              </a:prstGeom>
              <a:ln w="25400">
                <a:solidFill>
                  <a:srgbClr val="5CA1FF"/>
                </a:solidFill>
                <a:miter/>
              </a:ln>
            </p:spPr>
            <p:txBody>
              <a:bodyPr lIns="45718" tIns="45718" rIns="45718" bIns="45718" anchor="ctr"/>
              <a:lstStyle/>
              <a:p>
                <a:pPr>
                  <a:defRPr>
                    <a:solidFill>
                      <a:srgbClr val="FFFFFF"/>
                    </a:solidFill>
                  </a:defRPr>
                </a:pPr>
                <a:endParaRPr dirty="0"/>
              </a:p>
            </p:txBody>
          </p:sp>
        </p:grpSp>
        <p:grpSp>
          <p:nvGrpSpPr>
            <p:cNvPr id="28" name="Group 27">
              <a:extLst>
                <a:ext uri="{FF2B5EF4-FFF2-40B4-BE49-F238E27FC236}">
                  <a16:creationId xmlns:a16="http://schemas.microsoft.com/office/drawing/2014/main" id="{68520D55-EABE-0F04-3C3F-537AF59FF681}"/>
                </a:ext>
              </a:extLst>
            </p:cNvPr>
            <p:cNvGrpSpPr>
              <a:grpSpLocks noChangeAspect="1"/>
            </p:cNvGrpSpPr>
            <p:nvPr/>
          </p:nvGrpSpPr>
          <p:grpSpPr>
            <a:xfrm>
              <a:off x="13537840" y="2886338"/>
              <a:ext cx="2765051" cy="2761259"/>
              <a:chOff x="17916973" y="4960169"/>
              <a:chExt cx="2995736" cy="2991628"/>
            </a:xfrm>
          </p:grpSpPr>
          <p:pic>
            <p:nvPicPr>
              <p:cNvPr id="29" name="thilde_terkelsen.jpg" descr="thilde_terkelsen.jpg">
                <a:extLst>
                  <a:ext uri="{FF2B5EF4-FFF2-40B4-BE49-F238E27FC236}">
                    <a16:creationId xmlns:a16="http://schemas.microsoft.com/office/drawing/2014/main" id="{E707992B-C1D6-5CAC-E2A7-FBC587968518}"/>
                  </a:ext>
                </a:extLst>
              </p:cNvPr>
              <p:cNvPicPr>
                <a:picLocks noChangeAspect="1"/>
              </p:cNvPicPr>
              <p:nvPr/>
            </p:nvPicPr>
            <p:blipFill>
              <a:blip r:embed="rId7"/>
              <a:srcRect l="34087" r="11117" b="157"/>
              <a:stretch>
                <a:fillRect/>
              </a:stretch>
            </p:blipFill>
            <p:spPr>
              <a:xfrm>
                <a:off x="17916973" y="4960169"/>
                <a:ext cx="2995736" cy="2976728"/>
              </a:xfrm>
              <a:custGeom>
                <a:avLst/>
                <a:gdLst/>
                <a:ahLst/>
                <a:cxnLst>
                  <a:cxn ang="0">
                    <a:pos x="wd2" y="hd2"/>
                  </a:cxn>
                  <a:cxn ang="5400000">
                    <a:pos x="wd2" y="hd2"/>
                  </a:cxn>
                  <a:cxn ang="10800000">
                    <a:pos x="wd2" y="hd2"/>
                  </a:cxn>
                  <a:cxn ang="16200000">
                    <a:pos x="wd2" y="hd2"/>
                  </a:cxn>
                </a:cxnLst>
                <a:rect l="0" t="0" r="r" b="b"/>
                <a:pathLst>
                  <a:path w="19679" h="20589" extrusionOk="0">
                    <a:moveTo>
                      <a:pt x="8357" y="0"/>
                    </a:moveTo>
                    <a:cubicBezTo>
                      <a:pt x="6354" y="320"/>
                      <a:pt x="4424" y="1279"/>
                      <a:pt x="2881" y="2903"/>
                    </a:cubicBezTo>
                    <a:cubicBezTo>
                      <a:pt x="-961" y="6949"/>
                      <a:pt x="-961" y="13509"/>
                      <a:pt x="2881" y="17555"/>
                    </a:cubicBezTo>
                    <a:cubicBezTo>
                      <a:pt x="6723" y="21600"/>
                      <a:pt x="12955" y="21600"/>
                      <a:pt x="16797" y="17555"/>
                    </a:cubicBezTo>
                    <a:cubicBezTo>
                      <a:pt x="20639" y="13509"/>
                      <a:pt x="20639" y="6949"/>
                      <a:pt x="16797" y="2903"/>
                    </a:cubicBezTo>
                    <a:cubicBezTo>
                      <a:pt x="15254" y="1279"/>
                      <a:pt x="13325" y="320"/>
                      <a:pt x="11321" y="0"/>
                    </a:cubicBezTo>
                    <a:lnTo>
                      <a:pt x="8357" y="0"/>
                    </a:lnTo>
                    <a:close/>
                  </a:path>
                </a:pathLst>
              </a:custGeom>
              <a:ln w="12700">
                <a:miter lim="400000"/>
              </a:ln>
            </p:spPr>
          </p:pic>
          <p:sp>
            <p:nvSpPr>
              <p:cNvPr id="30" name="Circle">
                <a:extLst>
                  <a:ext uri="{FF2B5EF4-FFF2-40B4-BE49-F238E27FC236}">
                    <a16:creationId xmlns:a16="http://schemas.microsoft.com/office/drawing/2014/main" id="{7F1826F3-A16F-B12D-D9AC-33D61F55F1BE}"/>
                  </a:ext>
                </a:extLst>
              </p:cNvPr>
              <p:cNvSpPr/>
              <p:nvPr/>
            </p:nvSpPr>
            <p:spPr>
              <a:xfrm>
                <a:off x="17933041" y="4975068"/>
                <a:ext cx="2979668" cy="2976729"/>
              </a:xfrm>
              <a:prstGeom prst="ellipse">
                <a:avLst/>
              </a:prstGeom>
              <a:ln w="25400">
                <a:solidFill>
                  <a:srgbClr val="5CA1FF"/>
                </a:solidFill>
                <a:miter/>
              </a:ln>
            </p:spPr>
            <p:txBody>
              <a:bodyPr lIns="45718" tIns="45718" rIns="45718" bIns="45718" anchor="ctr"/>
              <a:lstStyle/>
              <a:p>
                <a:pPr>
                  <a:defRPr>
                    <a:solidFill>
                      <a:srgbClr val="FFFFFF"/>
                    </a:solidFill>
                  </a:defRPr>
                </a:pPr>
                <a:endParaRPr dirty="0"/>
              </a:p>
            </p:txBody>
          </p:sp>
        </p:grpSp>
      </p:grpSp>
    </p:spTree>
    <p:extLst>
      <p:ext uri="{BB962C8B-B14F-4D97-AF65-F5344CB8AC3E}">
        <p14:creationId xmlns:p14="http://schemas.microsoft.com/office/powerpoint/2010/main" val="3387005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38" y="411278"/>
            <a:ext cx="18288014" cy="2103689"/>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5" name="Freeform 5"/>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3"/>
            <a:stretch>
              <a:fillRect/>
            </a:stretch>
          </a:blipFill>
        </p:spPr>
        <p:txBody>
          <a:bodyPr/>
          <a:lstStyle/>
          <a:p>
            <a:endParaRPr lang="en-DK"/>
          </a:p>
        </p:txBody>
      </p:sp>
      <p:sp>
        <p:nvSpPr>
          <p:cNvPr id="25" name="Freeform 25"/>
          <p:cNvSpPr/>
          <p:nvPr/>
        </p:nvSpPr>
        <p:spPr>
          <a:xfrm>
            <a:off x="14739959"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4">
              <a:extLst>
                <a:ext uri="{BEBA8EAE-BF5A-486C-A8C5-ECC9F3942E4B}">
                  <a14:imgProps xmlns:a14="http://schemas.microsoft.com/office/drawing/2010/main">
                    <a14:imgLayer r:embed="rId5">
                      <a14:imgEffect>
                        <a14:saturation sat="70000"/>
                      </a14:imgEffect>
                    </a14:imgLayer>
                  </a14:imgProps>
                </a:ext>
              </a:extLst>
            </a:blip>
            <a:stretch>
              <a:fillRect/>
            </a:stretch>
          </a:blipFill>
        </p:spPr>
        <p:txBody>
          <a:bodyPr/>
          <a:lstStyle/>
          <a:p>
            <a:endParaRPr lang="en-DK"/>
          </a:p>
        </p:txBody>
      </p:sp>
      <p:sp>
        <p:nvSpPr>
          <p:cNvPr id="26" name="TextBox 26"/>
          <p:cNvSpPr txBox="1"/>
          <p:nvPr/>
        </p:nvSpPr>
        <p:spPr>
          <a:xfrm>
            <a:off x="12268200" y="8587718"/>
            <a:ext cx="4749098" cy="822982"/>
          </a:xfrm>
          <a:prstGeom prst="rect">
            <a:avLst/>
          </a:prstGeom>
        </p:spPr>
        <p:txBody>
          <a:bodyPr wrap="square" lIns="0" tIns="0" rIns="0" bIns="0" rtlCol="0" anchor="t">
            <a:spAutoFit/>
          </a:bodyPr>
          <a:lstStyle/>
          <a:p>
            <a:pPr>
              <a:lnSpc>
                <a:spcPts val="3302"/>
              </a:lnSpc>
            </a:pPr>
            <a:r>
              <a:rPr lang="en-US" sz="2600" spc="104" dirty="0">
                <a:solidFill>
                  <a:srgbClr val="404040"/>
                </a:solidFill>
                <a:latin typeface="Montserrat" pitchFamily="2" charset="77"/>
              </a:rPr>
              <a:t>Courses, Consulting, </a:t>
            </a:r>
          </a:p>
          <a:p>
            <a:pPr>
              <a:lnSpc>
                <a:spcPts val="3302"/>
              </a:lnSpc>
            </a:pPr>
            <a:r>
              <a:rPr lang="en-US" sz="2600" spc="104" dirty="0">
                <a:solidFill>
                  <a:srgbClr val="404040"/>
                </a:solidFill>
                <a:latin typeface="Montserrat" pitchFamily="2" charset="77"/>
              </a:rPr>
              <a:t>Commissions, Supervision</a:t>
            </a:r>
          </a:p>
        </p:txBody>
      </p:sp>
      <p:sp>
        <p:nvSpPr>
          <p:cNvPr id="27" name="TextBox 27"/>
          <p:cNvSpPr txBox="1"/>
          <p:nvPr/>
        </p:nvSpPr>
        <p:spPr>
          <a:xfrm>
            <a:off x="1224323" y="5538459"/>
            <a:ext cx="4773103" cy="1269578"/>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HPC environments</a:t>
            </a:r>
          </a:p>
          <a:p>
            <a:pPr>
              <a:lnSpc>
                <a:spcPts val="3301"/>
              </a:lnSpc>
            </a:pPr>
            <a:r>
              <a:rPr lang="en-US" sz="2600" spc="103" dirty="0">
                <a:solidFill>
                  <a:srgbClr val="404040"/>
                </a:solidFill>
                <a:latin typeface="Montserrat" pitchFamily="2" charset="77"/>
              </a:rPr>
              <a:t>Public &amp; synthetic data</a:t>
            </a:r>
          </a:p>
          <a:p>
            <a:pPr>
              <a:lnSpc>
                <a:spcPts val="3301"/>
              </a:lnSpc>
            </a:pPr>
            <a:r>
              <a:rPr lang="en-US" sz="2600" spc="103" dirty="0">
                <a:solidFill>
                  <a:srgbClr val="404040"/>
                </a:solidFill>
                <a:latin typeface="Montserrat" pitchFamily="2" charset="77"/>
              </a:rPr>
              <a:t>Courses and training</a:t>
            </a:r>
          </a:p>
        </p:txBody>
      </p:sp>
      <p:sp>
        <p:nvSpPr>
          <p:cNvPr id="28" name="TextBox 28"/>
          <p:cNvSpPr txBox="1"/>
          <p:nvPr/>
        </p:nvSpPr>
        <p:spPr>
          <a:xfrm>
            <a:off x="10042039" y="3821125"/>
            <a:ext cx="5537678" cy="1246175"/>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Generative modelling</a:t>
            </a:r>
          </a:p>
          <a:p>
            <a:pPr>
              <a:lnSpc>
                <a:spcPts val="3301"/>
              </a:lnSpc>
            </a:pPr>
            <a:r>
              <a:rPr lang="en-US" sz="2600" spc="103" dirty="0">
                <a:solidFill>
                  <a:srgbClr val="404040"/>
                </a:solidFill>
                <a:latin typeface="Montserrat" pitchFamily="2" charset="77"/>
              </a:rPr>
              <a:t>Representation learning</a:t>
            </a:r>
          </a:p>
          <a:p>
            <a:pPr>
              <a:lnSpc>
                <a:spcPts val="3301"/>
              </a:lnSpc>
            </a:pPr>
            <a:r>
              <a:rPr lang="en-US" sz="2600" spc="103" dirty="0">
                <a:solidFill>
                  <a:srgbClr val="404040"/>
                </a:solidFill>
                <a:latin typeface="Montserrat" pitchFamily="2" charset="77"/>
              </a:rPr>
              <a:t>Data Science in Epidemiology</a:t>
            </a: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grpSp>
        <p:nvGrpSpPr>
          <p:cNvPr id="44" name="Группа 12">
            <a:extLst>
              <a:ext uri="{FF2B5EF4-FFF2-40B4-BE49-F238E27FC236}">
                <a16:creationId xmlns:a16="http://schemas.microsoft.com/office/drawing/2014/main" id="{BDA71ABD-621D-1423-1958-A64DA9F20047}"/>
              </a:ext>
            </a:extLst>
          </p:cNvPr>
          <p:cNvGrpSpPr>
            <a:grpSpLocks noChangeAspect="1"/>
          </p:cNvGrpSpPr>
          <p:nvPr/>
        </p:nvGrpSpPr>
        <p:grpSpPr>
          <a:xfrm>
            <a:off x="4095516" y="2667776"/>
            <a:ext cx="7863426" cy="6978486"/>
            <a:chOff x="0" y="0"/>
            <a:chExt cx="5365055" cy="4761279"/>
          </a:xfrm>
        </p:grpSpPr>
        <p:sp>
          <p:nvSpPr>
            <p:cNvPr id="45" name="Freeform 83">
              <a:extLst>
                <a:ext uri="{FF2B5EF4-FFF2-40B4-BE49-F238E27FC236}">
                  <a16:creationId xmlns:a16="http://schemas.microsoft.com/office/drawing/2014/main" id="{DF85DF7F-8FE6-904C-40F6-4C143E6443DE}"/>
                </a:ext>
              </a:extLst>
            </p:cNvPr>
            <p:cNvSpPr/>
            <p:nvPr/>
          </p:nvSpPr>
          <p:spPr>
            <a:xfrm>
              <a:off x="2749327" y="0"/>
              <a:ext cx="2615729" cy="4241430"/>
            </a:xfrm>
            <a:custGeom>
              <a:avLst/>
              <a:gdLst/>
              <a:ahLst/>
              <a:cxnLst>
                <a:cxn ang="0">
                  <a:pos x="wd2" y="hd2"/>
                </a:cxn>
                <a:cxn ang="5400000">
                  <a:pos x="wd2" y="hd2"/>
                </a:cxn>
                <a:cxn ang="10800000">
                  <a:pos x="wd2" y="hd2"/>
                </a:cxn>
                <a:cxn ang="16200000">
                  <a:pos x="wd2" y="hd2"/>
                </a:cxn>
              </a:cxnLst>
              <a:rect l="0" t="0" r="r" b="b"/>
              <a:pathLst>
                <a:path w="21525" h="21366" extrusionOk="0">
                  <a:moveTo>
                    <a:pt x="1956" y="14925"/>
                  </a:moveTo>
                  <a:cubicBezTo>
                    <a:pt x="20377" y="21296"/>
                    <a:pt x="20377" y="21296"/>
                    <a:pt x="20377" y="21296"/>
                  </a:cubicBezTo>
                  <a:cubicBezTo>
                    <a:pt x="20948" y="21495"/>
                    <a:pt x="21600" y="21246"/>
                    <a:pt x="21518" y="20848"/>
                  </a:cubicBezTo>
                  <a:cubicBezTo>
                    <a:pt x="21437" y="20549"/>
                    <a:pt x="21192" y="20201"/>
                    <a:pt x="20948" y="19902"/>
                  </a:cubicBezTo>
                  <a:cubicBezTo>
                    <a:pt x="12063" y="10546"/>
                    <a:pt x="12063" y="10546"/>
                    <a:pt x="12063" y="10546"/>
                  </a:cubicBezTo>
                  <a:cubicBezTo>
                    <a:pt x="3260" y="1239"/>
                    <a:pt x="3260" y="1239"/>
                    <a:pt x="3260" y="1239"/>
                  </a:cubicBezTo>
                  <a:cubicBezTo>
                    <a:pt x="2690" y="642"/>
                    <a:pt x="1875" y="243"/>
                    <a:pt x="978" y="44"/>
                  </a:cubicBezTo>
                  <a:cubicBezTo>
                    <a:pt x="489" y="-105"/>
                    <a:pt x="0" y="144"/>
                    <a:pt x="0" y="442"/>
                  </a:cubicBezTo>
                  <a:cubicBezTo>
                    <a:pt x="0" y="12835"/>
                    <a:pt x="0" y="12835"/>
                    <a:pt x="0" y="12835"/>
                  </a:cubicBezTo>
                  <a:cubicBezTo>
                    <a:pt x="0" y="13681"/>
                    <a:pt x="734" y="14477"/>
                    <a:pt x="1956" y="14925"/>
                  </a:cubicBezTo>
                  <a:close/>
                </a:path>
              </a:pathLst>
            </a:custGeom>
            <a:solidFill>
              <a:srgbClr val="D9B77A"/>
            </a:solidFill>
            <a:ln w="635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6" name="Freeform 84">
              <a:extLst>
                <a:ext uri="{FF2B5EF4-FFF2-40B4-BE49-F238E27FC236}">
                  <a16:creationId xmlns:a16="http://schemas.microsoft.com/office/drawing/2014/main" id="{64B80A05-469F-E9B6-F171-F8E8413D1437}"/>
                </a:ext>
              </a:extLst>
            </p:cNvPr>
            <p:cNvSpPr/>
            <p:nvPr/>
          </p:nvSpPr>
          <p:spPr>
            <a:xfrm>
              <a:off x="70733" y="3011158"/>
              <a:ext cx="5214527" cy="1750122"/>
            </a:xfrm>
            <a:custGeom>
              <a:avLst/>
              <a:gdLst/>
              <a:ahLst/>
              <a:cxnLst>
                <a:cxn ang="0">
                  <a:pos x="wd2" y="hd2"/>
                </a:cxn>
                <a:cxn ang="5400000">
                  <a:pos x="wd2" y="hd2"/>
                </a:cxn>
                <a:cxn ang="10800000">
                  <a:pos x="wd2" y="hd2"/>
                </a:cxn>
                <a:cxn ang="16200000">
                  <a:pos x="wd2" y="hd2"/>
                </a:cxn>
              </a:cxnLst>
              <a:rect l="0" t="0" r="r" b="b"/>
              <a:pathLst>
                <a:path w="21483" h="21359" extrusionOk="0">
                  <a:moveTo>
                    <a:pt x="9769" y="724"/>
                  </a:moveTo>
                  <a:cubicBezTo>
                    <a:pt x="192" y="16894"/>
                    <a:pt x="192" y="16894"/>
                    <a:pt x="192" y="16894"/>
                  </a:cubicBezTo>
                  <a:cubicBezTo>
                    <a:pt x="-12" y="17256"/>
                    <a:pt x="-53" y="17980"/>
                    <a:pt x="69" y="18463"/>
                  </a:cubicBezTo>
                  <a:cubicBezTo>
                    <a:pt x="436" y="20152"/>
                    <a:pt x="1088" y="21359"/>
                    <a:pt x="1903" y="21359"/>
                  </a:cubicBezTo>
                  <a:cubicBezTo>
                    <a:pt x="10747" y="21359"/>
                    <a:pt x="10747" y="21359"/>
                    <a:pt x="10747" y="21359"/>
                  </a:cubicBezTo>
                  <a:cubicBezTo>
                    <a:pt x="19591" y="21359"/>
                    <a:pt x="19591" y="21359"/>
                    <a:pt x="19591" y="21359"/>
                  </a:cubicBezTo>
                  <a:cubicBezTo>
                    <a:pt x="20365" y="21359"/>
                    <a:pt x="21017" y="20152"/>
                    <a:pt x="21425" y="18463"/>
                  </a:cubicBezTo>
                  <a:cubicBezTo>
                    <a:pt x="21547" y="17980"/>
                    <a:pt x="21465" y="17256"/>
                    <a:pt x="21302" y="16894"/>
                  </a:cubicBezTo>
                  <a:cubicBezTo>
                    <a:pt x="11725" y="724"/>
                    <a:pt x="11725" y="724"/>
                    <a:pt x="11725" y="724"/>
                  </a:cubicBezTo>
                  <a:cubicBezTo>
                    <a:pt x="11114" y="-241"/>
                    <a:pt x="10380" y="-241"/>
                    <a:pt x="9769" y="724"/>
                  </a:cubicBezTo>
                  <a:close/>
                </a:path>
              </a:pathLst>
            </a:custGeom>
            <a:solidFill>
              <a:srgbClr val="8EB4E3"/>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7" name="Freeform 85">
              <a:extLst>
                <a:ext uri="{FF2B5EF4-FFF2-40B4-BE49-F238E27FC236}">
                  <a16:creationId xmlns:a16="http://schemas.microsoft.com/office/drawing/2014/main" id="{DD719E8A-29E2-AF0C-91DB-34A902697BB5}"/>
                </a:ext>
              </a:extLst>
            </p:cNvPr>
            <p:cNvSpPr/>
            <p:nvPr/>
          </p:nvSpPr>
          <p:spPr>
            <a:xfrm>
              <a:off x="0" y="0"/>
              <a:ext cx="2609070" cy="4241430"/>
            </a:xfrm>
            <a:custGeom>
              <a:avLst/>
              <a:gdLst/>
              <a:ahLst/>
              <a:cxnLst>
                <a:cxn ang="0">
                  <a:pos x="wd2" y="hd2"/>
                </a:cxn>
                <a:cxn ang="5400000">
                  <a:pos x="wd2" y="hd2"/>
                </a:cxn>
                <a:cxn ang="10800000">
                  <a:pos x="wd2" y="hd2"/>
                </a:cxn>
                <a:cxn ang="16200000">
                  <a:pos x="wd2" y="hd2"/>
                </a:cxn>
              </a:cxnLst>
              <a:rect l="0" t="0" r="r" b="b"/>
              <a:pathLst>
                <a:path w="21525" h="21366" extrusionOk="0">
                  <a:moveTo>
                    <a:pt x="21525" y="12835"/>
                  </a:moveTo>
                  <a:cubicBezTo>
                    <a:pt x="21525" y="442"/>
                    <a:pt x="21525" y="442"/>
                    <a:pt x="21525" y="442"/>
                  </a:cubicBezTo>
                  <a:cubicBezTo>
                    <a:pt x="21525" y="144"/>
                    <a:pt x="21036" y="-105"/>
                    <a:pt x="20547" y="44"/>
                  </a:cubicBezTo>
                  <a:cubicBezTo>
                    <a:pt x="19569" y="243"/>
                    <a:pt x="18754" y="642"/>
                    <a:pt x="18183" y="1239"/>
                  </a:cubicBezTo>
                  <a:cubicBezTo>
                    <a:pt x="9380" y="10546"/>
                    <a:pt x="9380" y="10546"/>
                    <a:pt x="9380" y="10546"/>
                  </a:cubicBezTo>
                  <a:cubicBezTo>
                    <a:pt x="577" y="19902"/>
                    <a:pt x="577" y="19902"/>
                    <a:pt x="577" y="19902"/>
                  </a:cubicBezTo>
                  <a:cubicBezTo>
                    <a:pt x="251" y="20201"/>
                    <a:pt x="88" y="20549"/>
                    <a:pt x="7" y="20848"/>
                  </a:cubicBezTo>
                  <a:cubicBezTo>
                    <a:pt x="-75" y="21246"/>
                    <a:pt x="577" y="21495"/>
                    <a:pt x="1148" y="21296"/>
                  </a:cubicBezTo>
                  <a:cubicBezTo>
                    <a:pt x="19569" y="14925"/>
                    <a:pt x="19569" y="14925"/>
                    <a:pt x="19569" y="14925"/>
                  </a:cubicBezTo>
                  <a:cubicBezTo>
                    <a:pt x="20791" y="14477"/>
                    <a:pt x="21525" y="13681"/>
                    <a:pt x="21525" y="12835"/>
                  </a:cubicBezTo>
                  <a:close/>
                </a:path>
              </a:pathLst>
            </a:custGeom>
            <a:solidFill>
              <a:srgbClr val="9AB5B2"/>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a:p>
          </p:txBody>
        </p:sp>
      </p:grpSp>
      <p:sp>
        <p:nvSpPr>
          <p:cNvPr id="48" name="TextBox 22">
            <a:extLst>
              <a:ext uri="{FF2B5EF4-FFF2-40B4-BE49-F238E27FC236}">
                <a16:creationId xmlns:a16="http://schemas.microsoft.com/office/drawing/2014/main" id="{663B3D80-BC6E-9EBC-9EA4-6B6B3E4F7260}"/>
              </a:ext>
            </a:extLst>
          </p:cNvPr>
          <p:cNvSpPr txBox="1"/>
          <p:nvPr/>
        </p:nvSpPr>
        <p:spPr>
          <a:xfrm>
            <a:off x="5529726" y="6173248"/>
            <a:ext cx="2138133" cy="415691"/>
          </a:xfrm>
          <a:prstGeom prst="rect">
            <a:avLst/>
          </a:prstGeom>
        </p:spPr>
        <p:txBody>
          <a:bodyPr wrap="square"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SANDBOX</a:t>
            </a:r>
          </a:p>
        </p:txBody>
      </p:sp>
      <p:sp>
        <p:nvSpPr>
          <p:cNvPr id="49" name="TextBox 21">
            <a:extLst>
              <a:ext uri="{FF2B5EF4-FFF2-40B4-BE49-F238E27FC236}">
                <a16:creationId xmlns:a16="http://schemas.microsoft.com/office/drawing/2014/main" id="{500C75E4-3980-6443-16B8-3EEFDD88429D}"/>
              </a:ext>
            </a:extLst>
          </p:cNvPr>
          <p:cNvSpPr txBox="1"/>
          <p:nvPr/>
        </p:nvSpPr>
        <p:spPr>
          <a:xfrm>
            <a:off x="6517297" y="8150615"/>
            <a:ext cx="2939768" cy="845424"/>
          </a:xfrm>
          <a:prstGeom prst="rect">
            <a:avLst/>
          </a:prstGeom>
        </p:spPr>
        <p:txBody>
          <a:bodyPr lIns="0" tIns="0" rIns="0" bIns="0" rtlCol="0" anchor="t">
            <a:spAutoFit/>
          </a:bodyPr>
          <a:lstStyle/>
          <a:p>
            <a:pPr algn="ctr">
              <a:lnSpc>
                <a:spcPts val="3359"/>
              </a:lnSpc>
              <a:spcBef>
                <a:spcPct val="0"/>
              </a:spcBef>
            </a:pPr>
            <a:r>
              <a:rPr lang="en-US" sz="2800" b="1" spc="144" dirty="0">
                <a:solidFill>
                  <a:schemeClr val="bg1"/>
                </a:solidFill>
                <a:latin typeface="Montserrat" pitchFamily="2" charset="77"/>
              </a:rPr>
              <a:t>SUND DATALAB</a:t>
            </a:r>
          </a:p>
        </p:txBody>
      </p:sp>
      <p:sp>
        <p:nvSpPr>
          <p:cNvPr id="50" name="TextBox 23">
            <a:extLst>
              <a:ext uri="{FF2B5EF4-FFF2-40B4-BE49-F238E27FC236}">
                <a16:creationId xmlns:a16="http://schemas.microsoft.com/office/drawing/2014/main" id="{50B47D68-A9A1-C792-A29C-F0331E5BA056}"/>
              </a:ext>
            </a:extLst>
          </p:cNvPr>
          <p:cNvSpPr txBox="1"/>
          <p:nvPr/>
        </p:nvSpPr>
        <p:spPr>
          <a:xfrm>
            <a:off x="8027229" y="6049248"/>
            <a:ext cx="2665504" cy="855362"/>
          </a:xfrm>
          <a:prstGeom prst="rect">
            <a:avLst/>
          </a:prstGeom>
        </p:spPr>
        <p:txBody>
          <a:bodyPr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RESEARCH GROUPS</a:t>
            </a:r>
          </a:p>
        </p:txBody>
      </p:sp>
      <p:cxnSp>
        <p:nvCxnSpPr>
          <p:cNvPr id="53" name="Straight Connector 52">
            <a:extLst>
              <a:ext uri="{FF2B5EF4-FFF2-40B4-BE49-F238E27FC236}">
                <a16:creationId xmlns:a16="http://schemas.microsoft.com/office/drawing/2014/main" id="{AD147379-0CEC-7C8D-3EB1-46BEE0FB004D}"/>
              </a:ext>
            </a:extLst>
          </p:cNvPr>
          <p:cNvCxnSpPr>
            <a:cxnSpLocks/>
          </p:cNvCxnSpPr>
          <p:nvPr/>
        </p:nvCxnSpPr>
        <p:spPr>
          <a:xfrm>
            <a:off x="1905000" y="6944544"/>
            <a:ext cx="3202722" cy="0"/>
          </a:xfrm>
          <a:prstGeom prst="line">
            <a:avLst/>
          </a:prstGeom>
          <a:ln w="57150">
            <a:solidFill>
              <a:srgbClr val="9AB5B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743DAFC-FA43-127C-E97B-EC6AAB0C65CB}"/>
              </a:ext>
            </a:extLst>
          </p:cNvPr>
          <p:cNvCxnSpPr>
            <a:cxnSpLocks/>
          </p:cNvCxnSpPr>
          <p:nvPr/>
        </p:nvCxnSpPr>
        <p:spPr>
          <a:xfrm>
            <a:off x="9899530" y="5203794"/>
            <a:ext cx="3130670" cy="0"/>
          </a:xfrm>
          <a:prstGeom prst="line">
            <a:avLst/>
          </a:prstGeom>
          <a:ln w="57150">
            <a:solidFill>
              <a:srgbClr val="D9B77A"/>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FEC15E0-9CCE-CFE4-405A-6344D1FE0DAD}"/>
              </a:ext>
            </a:extLst>
          </p:cNvPr>
          <p:cNvCxnSpPr>
            <a:cxnSpLocks/>
          </p:cNvCxnSpPr>
          <p:nvPr/>
        </p:nvCxnSpPr>
        <p:spPr>
          <a:xfrm>
            <a:off x="11201400" y="9563100"/>
            <a:ext cx="3124200" cy="0"/>
          </a:xfrm>
          <a:prstGeom prst="line">
            <a:avLst/>
          </a:prstGeom>
          <a:ln w="57150">
            <a:solidFill>
              <a:srgbClr val="8EB4E3"/>
            </a:solidFill>
          </a:ln>
        </p:spPr>
        <p:style>
          <a:lnRef idx="1">
            <a:schemeClr val="accent1"/>
          </a:lnRef>
          <a:fillRef idx="0">
            <a:schemeClr val="accent1"/>
          </a:fillRef>
          <a:effectRef idx="0">
            <a:schemeClr val="accent1"/>
          </a:effectRef>
          <a:fontRef idx="minor">
            <a:schemeClr val="tx1"/>
          </a:fontRef>
        </p:style>
      </p:cxnSp>
      <p:sp>
        <p:nvSpPr>
          <p:cNvPr id="7" name="Title 1">
            <a:extLst>
              <a:ext uri="{FF2B5EF4-FFF2-40B4-BE49-F238E27FC236}">
                <a16:creationId xmlns:a16="http://schemas.microsoft.com/office/drawing/2014/main" id="{7C21FE9A-62D5-880E-8A36-BC4A708AF525}"/>
              </a:ext>
            </a:extLst>
          </p:cNvPr>
          <p:cNvSpPr txBox="1">
            <a:spLocks/>
          </p:cNvSpPr>
          <p:nvPr/>
        </p:nvSpPr>
        <p:spPr>
          <a:xfrm>
            <a:off x="4371146" y="1181100"/>
            <a:ext cx="8029862" cy="767963"/>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6000" b="1" dirty="0">
                <a:solidFill>
                  <a:srgbClr val="404040"/>
                </a:solidFill>
                <a:latin typeface="Montserrat" pitchFamily="2" charset="77"/>
                <a:cs typeface="Futura Condensed Medium" panose="020B0602020204020303" pitchFamily="34" charset="-79"/>
              </a:rPr>
              <a:t>CENTER STRUCTURE</a:t>
            </a:r>
          </a:p>
        </p:txBody>
      </p:sp>
    </p:spTree>
    <p:extLst>
      <p:ext uri="{BB962C8B-B14F-4D97-AF65-F5344CB8AC3E}">
        <p14:creationId xmlns:p14="http://schemas.microsoft.com/office/powerpoint/2010/main" val="4075404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12307776" y="2534033"/>
            <a:ext cx="4312286" cy="6418604"/>
          </a:xfrm>
          <a:custGeom>
            <a:avLst/>
            <a:gdLst/>
            <a:ahLst/>
            <a:cxnLst/>
            <a:rect l="l" t="t" r="r" b="b"/>
            <a:pathLst>
              <a:path w="4312286" h="6418604">
                <a:moveTo>
                  <a:pt x="0" y="0"/>
                </a:moveTo>
                <a:lnTo>
                  <a:pt x="4312285" y="0"/>
                </a:lnTo>
                <a:lnTo>
                  <a:pt x="4312285" y="6418604"/>
                </a:lnTo>
                <a:lnTo>
                  <a:pt x="0" y="6418604"/>
                </a:lnTo>
                <a:lnTo>
                  <a:pt x="0" y="0"/>
                </a:lnTo>
                <a:close/>
              </a:path>
            </a:pathLst>
          </a:custGeom>
          <a:blipFill>
            <a:blip r:embed="rId3"/>
            <a:stretch>
              <a:fillRect l="-49073" b="-154"/>
            </a:stretch>
          </a:blipFill>
        </p:spPr>
        <p:txBody>
          <a:bodyPr/>
          <a:lstStyle/>
          <a:p>
            <a:endParaRPr lang="en-DK" dirty="0"/>
          </a:p>
        </p:txBody>
      </p:sp>
      <p:sp>
        <p:nvSpPr>
          <p:cNvPr id="4" name="Freeform 4"/>
          <p:cNvSpPr/>
          <p:nvPr/>
        </p:nvSpPr>
        <p:spPr>
          <a:xfrm>
            <a:off x="1028700" y="5143500"/>
            <a:ext cx="10561379" cy="3809137"/>
          </a:xfrm>
          <a:custGeom>
            <a:avLst/>
            <a:gdLst/>
            <a:ahLst/>
            <a:cxnLst/>
            <a:rect l="l" t="t" r="r" b="b"/>
            <a:pathLst>
              <a:path w="10561379" h="3809137">
                <a:moveTo>
                  <a:pt x="0" y="0"/>
                </a:moveTo>
                <a:lnTo>
                  <a:pt x="10561379" y="0"/>
                </a:lnTo>
                <a:lnTo>
                  <a:pt x="10561379" y="3809137"/>
                </a:lnTo>
                <a:lnTo>
                  <a:pt x="0" y="3809137"/>
                </a:lnTo>
                <a:lnTo>
                  <a:pt x="0" y="0"/>
                </a:lnTo>
                <a:close/>
              </a:path>
            </a:pathLst>
          </a:custGeom>
          <a:blipFill>
            <a:blip r:embed="rId4"/>
            <a:stretch>
              <a:fillRect/>
            </a:stretch>
          </a:blipFill>
        </p:spPr>
        <p:txBody>
          <a:bodyPr/>
          <a:lstStyle/>
          <a:p>
            <a:endParaRPr lang="en-DK"/>
          </a:p>
        </p:txBody>
      </p:sp>
      <p:sp>
        <p:nvSpPr>
          <p:cNvPr id="5" name="TextBox 5"/>
          <p:cNvSpPr txBox="1"/>
          <p:nvPr/>
        </p:nvSpPr>
        <p:spPr>
          <a:xfrm>
            <a:off x="1029600" y="1080000"/>
            <a:ext cx="5362305" cy="1017266"/>
          </a:xfrm>
          <a:prstGeom prst="rect">
            <a:avLst/>
          </a:prstGeom>
        </p:spPr>
        <p:txBody>
          <a:bodyPr wrap="square" lIns="0" tIns="0" rIns="0" bIns="0" rtlCol="0" anchor="t">
            <a:spAutoFit/>
          </a:bodyPr>
          <a:lstStyle/>
          <a:p>
            <a:pPr>
              <a:lnSpc>
                <a:spcPts val="8605"/>
              </a:lnSpc>
              <a:spcBef>
                <a:spcPct val="0"/>
              </a:spcBef>
            </a:pPr>
            <a:r>
              <a:rPr lang="en-US" sz="5400" b="1" dirty="0">
                <a:solidFill>
                  <a:srgbClr val="404040"/>
                </a:solidFill>
                <a:latin typeface="Montserrat" pitchFamily="2" charset="77"/>
              </a:rPr>
              <a:t>CONTACT US</a:t>
            </a:r>
          </a:p>
        </p:txBody>
      </p:sp>
      <p:sp>
        <p:nvSpPr>
          <p:cNvPr id="6" name="TextBox 6"/>
          <p:cNvSpPr txBox="1"/>
          <p:nvPr/>
        </p:nvSpPr>
        <p:spPr>
          <a:xfrm>
            <a:off x="1028700" y="2947293"/>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Email:</a:t>
            </a:r>
          </a:p>
        </p:txBody>
      </p:sp>
      <p:sp>
        <p:nvSpPr>
          <p:cNvPr id="7" name="TextBox 7"/>
          <p:cNvSpPr txBox="1"/>
          <p:nvPr/>
        </p:nvSpPr>
        <p:spPr>
          <a:xfrm>
            <a:off x="3657599" y="2857500"/>
            <a:ext cx="9590475" cy="359073"/>
          </a:xfrm>
          <a:prstGeom prst="rect">
            <a:avLst/>
          </a:prstGeom>
        </p:spPr>
        <p:txBody>
          <a:bodyPr wrap="square" lIns="0" tIns="0" rIns="0" bIns="0" rtlCol="0" anchor="t">
            <a:spAutoFit/>
          </a:bodyPr>
          <a:lstStyle/>
          <a:p>
            <a:pPr>
              <a:lnSpc>
                <a:spcPts val="2800"/>
              </a:lnSpc>
            </a:pPr>
            <a:r>
              <a:rPr lang="en-US" sz="2600" dirty="0" err="1">
                <a:solidFill>
                  <a:srgbClr val="504C44"/>
                </a:solidFill>
                <a:latin typeface="Montserrat" pitchFamily="2" charset="77"/>
              </a:rPr>
              <a:t>heads-admin@sund.ku.dk</a:t>
            </a:r>
            <a:r>
              <a:rPr lang="en-US" sz="2600" dirty="0">
                <a:solidFill>
                  <a:srgbClr val="504C44"/>
                </a:solidFill>
                <a:latin typeface="Montserrat" pitchFamily="2" charset="77"/>
              </a:rPr>
              <a:t> | </a:t>
            </a:r>
            <a:r>
              <a:rPr lang="en-US" sz="2600" dirty="0" err="1">
                <a:solidFill>
                  <a:srgbClr val="504C44"/>
                </a:solidFill>
                <a:latin typeface="Montserrat" pitchFamily="2" charset="77"/>
              </a:rPr>
              <a:t>datalab@sund.ku.dk</a:t>
            </a:r>
            <a:endParaRPr lang="en-US" sz="2600" dirty="0">
              <a:solidFill>
                <a:srgbClr val="504C44"/>
              </a:solidFill>
              <a:latin typeface="Montserrat" pitchFamily="2" charset="77"/>
            </a:endParaRPr>
          </a:p>
        </p:txBody>
      </p:sp>
      <p:sp>
        <p:nvSpPr>
          <p:cNvPr id="8" name="TextBox 8"/>
          <p:cNvSpPr txBox="1"/>
          <p:nvPr/>
        </p:nvSpPr>
        <p:spPr>
          <a:xfrm>
            <a:off x="1028700" y="3538040"/>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Website:</a:t>
            </a:r>
          </a:p>
        </p:txBody>
      </p:sp>
      <p:sp>
        <p:nvSpPr>
          <p:cNvPr id="9" name="TextBox 9"/>
          <p:cNvSpPr txBox="1"/>
          <p:nvPr/>
        </p:nvSpPr>
        <p:spPr>
          <a:xfrm>
            <a:off x="3661316" y="3487880"/>
            <a:ext cx="8186745" cy="359073"/>
          </a:xfrm>
          <a:prstGeom prst="rect">
            <a:avLst/>
          </a:prstGeom>
        </p:spPr>
        <p:txBody>
          <a:bodyPr wrap="square" lIns="0" tIns="0" rIns="0" bIns="0" rtlCol="0" anchor="t">
            <a:spAutoFit/>
          </a:bodyPr>
          <a:lstStyle/>
          <a:p>
            <a:pPr>
              <a:lnSpc>
                <a:spcPts val="2800"/>
              </a:lnSpc>
            </a:pPr>
            <a:r>
              <a:rPr lang="en-US" sz="2600" u="sng" dirty="0">
                <a:solidFill>
                  <a:srgbClr val="504C44"/>
                </a:solidFill>
                <a:latin typeface="Montserrat" pitchFamily="2" charset="77"/>
              </a:rPr>
              <a:t>https://</a:t>
            </a:r>
            <a:r>
              <a:rPr lang="en-US" sz="2600" u="sng" dirty="0" err="1">
                <a:solidFill>
                  <a:srgbClr val="504C44"/>
                </a:solidFill>
                <a:latin typeface="Montserrat" pitchFamily="2" charset="77"/>
              </a:rPr>
              <a:t>heads.ku.dk</a:t>
            </a:r>
            <a:r>
              <a:rPr lang="en-US" sz="2600" u="sng" dirty="0">
                <a:solidFill>
                  <a:srgbClr val="504C44"/>
                </a:solidFill>
                <a:latin typeface="Montserrat" pitchFamily="2" charset="77"/>
              </a:rPr>
              <a:t>/</a:t>
            </a:r>
          </a:p>
        </p:txBody>
      </p:sp>
      <p:sp>
        <p:nvSpPr>
          <p:cNvPr id="10" name="TextBox 10"/>
          <p:cNvSpPr txBox="1"/>
          <p:nvPr/>
        </p:nvSpPr>
        <p:spPr>
          <a:xfrm>
            <a:off x="1028700" y="4125415"/>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Location:</a:t>
            </a:r>
          </a:p>
        </p:txBody>
      </p:sp>
      <p:sp>
        <p:nvSpPr>
          <p:cNvPr id="11" name="TextBox 11"/>
          <p:cNvSpPr txBox="1"/>
          <p:nvPr/>
        </p:nvSpPr>
        <p:spPr>
          <a:xfrm>
            <a:off x="3657599" y="4098627"/>
            <a:ext cx="8186745" cy="359073"/>
          </a:xfrm>
          <a:prstGeom prst="rect">
            <a:avLst/>
          </a:prstGeom>
        </p:spPr>
        <p:txBody>
          <a:bodyPr wrap="square" lIns="0" tIns="0" rIns="0" bIns="0" rtlCol="0" anchor="t">
            <a:spAutoFit/>
          </a:bodyPr>
          <a:lstStyle/>
          <a:p>
            <a:pPr>
              <a:lnSpc>
                <a:spcPts val="2800"/>
              </a:lnSpc>
            </a:pPr>
            <a:r>
              <a:rPr lang="en-US" sz="2600" dirty="0">
                <a:solidFill>
                  <a:srgbClr val="504C44"/>
                </a:solidFill>
                <a:latin typeface="Montserrat" pitchFamily="2" charset="77"/>
              </a:rPr>
              <a:t>Building 33, 4. floor, Section C, </a:t>
            </a:r>
            <a:r>
              <a:rPr lang="en-US" sz="2600" dirty="0" err="1">
                <a:solidFill>
                  <a:srgbClr val="504C44"/>
                </a:solidFill>
                <a:latin typeface="Montserrat" pitchFamily="2" charset="77"/>
              </a:rPr>
              <a:t>Panum</a:t>
            </a:r>
            <a:endParaRPr lang="en-US" sz="2600" dirty="0">
              <a:solidFill>
                <a:srgbClr val="504C44"/>
              </a:solidFill>
              <a:latin typeface="Montserrat" pitchFamily="2" charset="77"/>
            </a:endParaRPr>
          </a:p>
        </p:txBody>
      </p:sp>
      <p:grpSp>
        <p:nvGrpSpPr>
          <p:cNvPr id="12" name="Group 12"/>
          <p:cNvGrpSpPr/>
          <p:nvPr/>
        </p:nvGrpSpPr>
        <p:grpSpPr>
          <a:xfrm>
            <a:off x="-217095" y="9784652"/>
            <a:ext cx="18744083" cy="862319"/>
            <a:chOff x="0" y="0"/>
            <a:chExt cx="4936713" cy="227113"/>
          </a:xfrm>
        </p:grpSpPr>
        <p:sp>
          <p:nvSpPr>
            <p:cNvPr id="13" name="Freeform 13"/>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4" name="TextBox 14"/>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17" name="Freeform 5">
            <a:extLst>
              <a:ext uri="{FF2B5EF4-FFF2-40B4-BE49-F238E27FC236}">
                <a16:creationId xmlns:a16="http://schemas.microsoft.com/office/drawing/2014/main" id="{8202F681-7A24-11A8-A291-4EF579212B7B}"/>
              </a:ext>
            </a:extLst>
          </p:cNvPr>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5"/>
            <a:stretch>
              <a:fillRect/>
            </a:stretch>
          </a:blipFill>
        </p:spPr>
        <p:txBody>
          <a:bodyPr/>
          <a:lstStyle/>
          <a:p>
            <a:endParaRPr lang="en-DK"/>
          </a:p>
        </p:txBody>
      </p:sp>
      <p:cxnSp>
        <p:nvCxnSpPr>
          <p:cNvPr id="2" name="Straight Connector 1">
            <a:extLst>
              <a:ext uri="{FF2B5EF4-FFF2-40B4-BE49-F238E27FC236}">
                <a16:creationId xmlns:a16="http://schemas.microsoft.com/office/drawing/2014/main" id="{209A202B-0032-A5E7-CCF1-5EDFA370B355}"/>
              </a:ext>
            </a:extLst>
          </p:cNvPr>
          <p:cNvCxnSpPr>
            <a:cxnSpLocks/>
          </p:cNvCxnSpPr>
          <p:nvPr/>
        </p:nvCxnSpPr>
        <p:spPr>
          <a:xfrm>
            <a:off x="914400" y="2247900"/>
            <a:ext cx="777240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ADFD8A46-F811-881D-9ECD-BED7D67566E4}"/>
              </a:ext>
            </a:extLst>
          </p:cNvPr>
          <p:cNvGrpSpPr>
            <a:grpSpLocks noChangeAspect="1"/>
          </p:cNvGrpSpPr>
          <p:nvPr/>
        </p:nvGrpSpPr>
        <p:grpSpPr>
          <a:xfrm>
            <a:off x="10153507" y="2618014"/>
            <a:ext cx="6915293" cy="6708582"/>
            <a:chOff x="10336255" y="3295135"/>
            <a:chExt cx="5212689" cy="5056872"/>
          </a:xfrm>
        </p:grpSpPr>
        <p:sp>
          <p:nvSpPr>
            <p:cNvPr id="22" name="Freeform 9">
              <a:extLst>
                <a:ext uri="{FF2B5EF4-FFF2-40B4-BE49-F238E27FC236}">
                  <a16:creationId xmlns:a16="http://schemas.microsoft.com/office/drawing/2014/main" id="{72DE395D-7BAD-62F9-AB3C-4B865C77F3EC}"/>
                </a:ext>
              </a:extLst>
            </p:cNvPr>
            <p:cNvSpPr/>
            <p:nvPr/>
          </p:nvSpPr>
          <p:spPr>
            <a:xfrm>
              <a:off x="10336255" y="4464712"/>
              <a:ext cx="2607103" cy="1992887"/>
            </a:xfrm>
            <a:custGeom>
              <a:avLst/>
              <a:gdLst/>
              <a:ahLst/>
              <a:cxnLst>
                <a:cxn ang="0">
                  <a:pos x="wd2" y="hd2"/>
                </a:cxn>
                <a:cxn ang="5400000">
                  <a:pos x="wd2" y="hd2"/>
                </a:cxn>
                <a:cxn ang="10800000">
                  <a:pos x="wd2" y="hd2"/>
                </a:cxn>
                <a:cxn ang="16200000">
                  <a:pos x="wd2" y="hd2"/>
                </a:cxn>
              </a:cxnLst>
              <a:rect l="0" t="0" r="r" b="b"/>
              <a:pathLst>
                <a:path w="20636" h="20175" extrusionOk="0">
                  <a:moveTo>
                    <a:pt x="14319" y="4285"/>
                  </a:moveTo>
                  <a:cubicBezTo>
                    <a:pt x="13364" y="2551"/>
                    <a:pt x="12008" y="1211"/>
                    <a:pt x="10314" y="501"/>
                  </a:cubicBezTo>
                  <a:cubicBezTo>
                    <a:pt x="6185" y="-1233"/>
                    <a:pt x="1717" y="1684"/>
                    <a:pt x="392" y="6966"/>
                  </a:cubicBezTo>
                  <a:cubicBezTo>
                    <a:pt x="-964" y="12247"/>
                    <a:pt x="1316" y="17963"/>
                    <a:pt x="5445" y="19697"/>
                  </a:cubicBezTo>
                  <a:cubicBezTo>
                    <a:pt x="7140" y="20367"/>
                    <a:pt x="8865" y="20328"/>
                    <a:pt x="10406" y="19618"/>
                  </a:cubicBezTo>
                  <a:cubicBezTo>
                    <a:pt x="20636" y="15401"/>
                    <a:pt x="20636" y="15401"/>
                    <a:pt x="20636" y="15401"/>
                  </a:cubicBezTo>
                  <a:lnTo>
                    <a:pt x="14319" y="4285"/>
                  </a:lnTo>
                  <a:close/>
                </a:path>
              </a:pathLst>
            </a:custGeom>
            <a:solidFill>
              <a:srgbClr val="D7E4BD"/>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19" name="Freeform 6">
              <a:extLst>
                <a:ext uri="{FF2B5EF4-FFF2-40B4-BE49-F238E27FC236}">
                  <a16:creationId xmlns:a16="http://schemas.microsoft.com/office/drawing/2014/main" id="{D1F5265F-108B-970B-24AB-1BDCB73BA6F1}"/>
                </a:ext>
              </a:extLst>
            </p:cNvPr>
            <p:cNvSpPr/>
            <p:nvPr/>
          </p:nvSpPr>
          <p:spPr>
            <a:xfrm>
              <a:off x="12943357" y="4464712"/>
              <a:ext cx="2605587" cy="1992887"/>
            </a:xfrm>
            <a:custGeom>
              <a:avLst/>
              <a:gdLst/>
              <a:ahLst/>
              <a:cxnLst>
                <a:cxn ang="0">
                  <a:pos x="wd2" y="hd2"/>
                </a:cxn>
                <a:cxn ang="5400000">
                  <a:pos x="wd2" y="hd2"/>
                </a:cxn>
                <a:cxn ang="10800000">
                  <a:pos x="wd2" y="hd2"/>
                </a:cxn>
                <a:cxn ang="16200000">
                  <a:pos x="wd2" y="hd2"/>
                </a:cxn>
              </a:cxnLst>
              <a:rect l="0" t="0" r="r" b="b"/>
              <a:pathLst>
                <a:path w="20636" h="20175" extrusionOk="0">
                  <a:moveTo>
                    <a:pt x="10230" y="19618"/>
                  </a:moveTo>
                  <a:cubicBezTo>
                    <a:pt x="11771" y="20328"/>
                    <a:pt x="13496" y="20367"/>
                    <a:pt x="15191" y="19697"/>
                  </a:cubicBezTo>
                  <a:cubicBezTo>
                    <a:pt x="19320" y="17963"/>
                    <a:pt x="21600" y="12247"/>
                    <a:pt x="20244" y="6966"/>
                  </a:cubicBezTo>
                  <a:cubicBezTo>
                    <a:pt x="18919" y="1684"/>
                    <a:pt x="14451" y="-1233"/>
                    <a:pt x="10322" y="501"/>
                  </a:cubicBezTo>
                  <a:cubicBezTo>
                    <a:pt x="8628" y="1211"/>
                    <a:pt x="7272" y="2551"/>
                    <a:pt x="6317" y="4285"/>
                  </a:cubicBezTo>
                  <a:cubicBezTo>
                    <a:pt x="0" y="15401"/>
                    <a:pt x="0" y="15401"/>
                    <a:pt x="0" y="15401"/>
                  </a:cubicBezTo>
                  <a:lnTo>
                    <a:pt x="10230" y="19618"/>
                  </a:lnTo>
                  <a:close/>
                </a:path>
              </a:pathLst>
            </a:custGeom>
            <a:solidFill>
              <a:srgbClr val="FCDDBD"/>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20" name="Freeform 7">
              <a:extLst>
                <a:ext uri="{FF2B5EF4-FFF2-40B4-BE49-F238E27FC236}">
                  <a16:creationId xmlns:a16="http://schemas.microsoft.com/office/drawing/2014/main" id="{8796FE1C-C4C4-FA8E-33E8-073EBECEE396}"/>
                </a:ext>
              </a:extLst>
            </p:cNvPr>
            <p:cNvSpPr/>
            <p:nvPr/>
          </p:nvSpPr>
          <p:spPr>
            <a:xfrm>
              <a:off x="12942315" y="5985947"/>
              <a:ext cx="1992462" cy="2366060"/>
            </a:xfrm>
            <a:custGeom>
              <a:avLst/>
              <a:gdLst/>
              <a:ahLst/>
              <a:cxnLst>
                <a:cxn ang="0">
                  <a:pos x="wd2" y="hd2"/>
                </a:cxn>
                <a:cxn ang="5400000">
                  <a:pos x="wd2" y="hd2"/>
                </a:cxn>
                <a:cxn ang="10800000">
                  <a:pos x="wd2" y="hd2"/>
                </a:cxn>
                <a:cxn ang="16200000">
                  <a:pos x="wd2" y="hd2"/>
                </a:cxn>
              </a:cxnLst>
              <a:rect l="0" t="0" r="r" b="b"/>
              <a:pathLst>
                <a:path w="20216" h="20453" extrusionOk="0">
                  <a:moveTo>
                    <a:pt x="1" y="11708"/>
                  </a:moveTo>
                  <a:cubicBezTo>
                    <a:pt x="-38" y="13525"/>
                    <a:pt x="594" y="15342"/>
                    <a:pt x="1936" y="16890"/>
                  </a:cubicBezTo>
                  <a:cubicBezTo>
                    <a:pt x="5214" y="20759"/>
                    <a:pt x="11532" y="21600"/>
                    <a:pt x="16034" y="18807"/>
                  </a:cubicBezTo>
                  <a:cubicBezTo>
                    <a:pt x="20575" y="16015"/>
                    <a:pt x="21562" y="10632"/>
                    <a:pt x="18284" y="6763"/>
                  </a:cubicBezTo>
                  <a:cubicBezTo>
                    <a:pt x="16942" y="5215"/>
                    <a:pt x="15125" y="4138"/>
                    <a:pt x="13112" y="3600"/>
                  </a:cubicBezTo>
                  <a:cubicBezTo>
                    <a:pt x="1" y="0"/>
                    <a:pt x="1" y="0"/>
                    <a:pt x="1" y="0"/>
                  </a:cubicBezTo>
                  <a:lnTo>
                    <a:pt x="1" y="11708"/>
                  </a:lnTo>
                  <a:close/>
                </a:path>
              </a:pathLst>
            </a:custGeom>
            <a:solidFill>
              <a:srgbClr val="DCE6F2"/>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21" name="Freeform 8">
              <a:extLst>
                <a:ext uri="{FF2B5EF4-FFF2-40B4-BE49-F238E27FC236}">
                  <a16:creationId xmlns:a16="http://schemas.microsoft.com/office/drawing/2014/main" id="{E5770733-B7A8-BE52-E47C-200D2EE61A0E}"/>
                </a:ext>
              </a:extLst>
            </p:cNvPr>
            <p:cNvSpPr/>
            <p:nvPr/>
          </p:nvSpPr>
          <p:spPr>
            <a:xfrm>
              <a:off x="10950352" y="5985947"/>
              <a:ext cx="1992462" cy="2366060"/>
            </a:xfrm>
            <a:custGeom>
              <a:avLst/>
              <a:gdLst/>
              <a:ahLst/>
              <a:cxnLst>
                <a:cxn ang="0">
                  <a:pos x="wd2" y="hd2"/>
                </a:cxn>
                <a:cxn ang="5400000">
                  <a:pos x="wd2" y="hd2"/>
                </a:cxn>
                <a:cxn ang="10800000">
                  <a:pos x="wd2" y="hd2"/>
                </a:cxn>
                <a:cxn ang="16200000">
                  <a:pos x="wd2" y="hd2"/>
                </a:cxn>
              </a:cxnLst>
              <a:rect l="0" t="0" r="r" b="b"/>
              <a:pathLst>
                <a:path w="20216" h="20453" extrusionOk="0">
                  <a:moveTo>
                    <a:pt x="7104" y="3600"/>
                  </a:moveTo>
                  <a:cubicBezTo>
                    <a:pt x="5091" y="4138"/>
                    <a:pt x="3274" y="5215"/>
                    <a:pt x="1932" y="6763"/>
                  </a:cubicBezTo>
                  <a:cubicBezTo>
                    <a:pt x="-1346" y="10632"/>
                    <a:pt x="-359" y="16015"/>
                    <a:pt x="4182" y="18807"/>
                  </a:cubicBezTo>
                  <a:cubicBezTo>
                    <a:pt x="8684" y="21600"/>
                    <a:pt x="15002" y="20759"/>
                    <a:pt x="18280" y="16890"/>
                  </a:cubicBezTo>
                  <a:cubicBezTo>
                    <a:pt x="19622" y="15342"/>
                    <a:pt x="20254" y="13525"/>
                    <a:pt x="20215" y="11708"/>
                  </a:cubicBezTo>
                  <a:cubicBezTo>
                    <a:pt x="20215" y="0"/>
                    <a:pt x="20215" y="0"/>
                    <a:pt x="20215" y="0"/>
                  </a:cubicBezTo>
                  <a:lnTo>
                    <a:pt x="7104" y="3600"/>
                  </a:lnTo>
                  <a:close/>
                </a:path>
              </a:pathLst>
            </a:custGeom>
            <a:solidFill>
              <a:srgbClr val="B3C2FF"/>
            </a:solidFill>
            <a:ln w="12700">
              <a:solidFill>
                <a:srgbClr val="3B4A52"/>
              </a:solidFill>
              <a:miter lim="400000"/>
            </a:ln>
          </p:spPr>
          <p:txBody>
            <a:bodyPr lIns="45719" rIns="45719"/>
            <a:lstStyle/>
            <a:p>
              <a:pPr>
                <a:defRPr sz="1400">
                  <a:latin typeface="Arial"/>
                  <a:ea typeface="Arial"/>
                  <a:cs typeface="Arial"/>
                  <a:sym typeface="Arial"/>
                </a:defRPr>
              </a:pPr>
              <a:endParaRPr sz="2000">
                <a:solidFill>
                  <a:srgbClr val="3B4A52"/>
                </a:solidFill>
              </a:endParaRPr>
            </a:p>
          </p:txBody>
        </p:sp>
        <p:sp>
          <p:nvSpPr>
            <p:cNvPr id="23" name="Freeform 10">
              <a:extLst>
                <a:ext uri="{FF2B5EF4-FFF2-40B4-BE49-F238E27FC236}">
                  <a16:creationId xmlns:a16="http://schemas.microsoft.com/office/drawing/2014/main" id="{0F5BD4E2-1392-B6D7-A2BB-E290541EC85C}"/>
                </a:ext>
              </a:extLst>
            </p:cNvPr>
            <p:cNvSpPr/>
            <p:nvPr/>
          </p:nvSpPr>
          <p:spPr>
            <a:xfrm>
              <a:off x="11946407" y="3295135"/>
              <a:ext cx="1992313" cy="2690814"/>
            </a:xfrm>
            <a:custGeom>
              <a:avLst/>
              <a:gdLst/>
              <a:ahLst/>
              <a:cxnLst>
                <a:cxn ang="0">
                  <a:pos x="wd2" y="hd2"/>
                </a:cxn>
                <a:cxn ang="5400000">
                  <a:pos x="wd2" y="hd2"/>
                </a:cxn>
                <a:cxn ang="10800000">
                  <a:pos x="wd2" y="hd2"/>
                </a:cxn>
                <a:cxn ang="16200000">
                  <a:pos x="wd2" y="hd2"/>
                </a:cxn>
              </a:cxnLst>
              <a:rect l="0" t="0" r="r" b="b"/>
              <a:pathLst>
                <a:path w="21600" h="21600" extrusionOk="0">
                  <a:moveTo>
                    <a:pt x="19448" y="12785"/>
                  </a:moveTo>
                  <a:cubicBezTo>
                    <a:pt x="20798" y="11441"/>
                    <a:pt x="21600" y="9784"/>
                    <a:pt x="21600" y="7971"/>
                  </a:cubicBezTo>
                  <a:cubicBezTo>
                    <a:pt x="21600" y="3564"/>
                    <a:pt x="16748" y="0"/>
                    <a:pt x="10800" y="0"/>
                  </a:cubicBezTo>
                  <a:cubicBezTo>
                    <a:pt x="4852" y="0"/>
                    <a:pt x="0" y="3564"/>
                    <a:pt x="0" y="7971"/>
                  </a:cubicBezTo>
                  <a:cubicBezTo>
                    <a:pt x="0" y="9784"/>
                    <a:pt x="802" y="11441"/>
                    <a:pt x="2152" y="12785"/>
                  </a:cubicBezTo>
                  <a:cubicBezTo>
                    <a:pt x="10800" y="21600"/>
                    <a:pt x="10800" y="21600"/>
                    <a:pt x="10800" y="21600"/>
                  </a:cubicBezTo>
                  <a:lnTo>
                    <a:pt x="19448" y="12785"/>
                  </a:lnTo>
                  <a:close/>
                </a:path>
              </a:pathLst>
            </a:custGeom>
            <a:solidFill>
              <a:srgbClr val="FFC585"/>
            </a:solidFill>
            <a:ln w="12700">
              <a:solidFill>
                <a:srgbClr val="3B4A52"/>
              </a:solidFill>
              <a:miter lim="400000"/>
            </a:ln>
          </p:spPr>
          <p:txBody>
            <a:bodyPr lIns="45719" rIns="45719"/>
            <a:lstStyle/>
            <a:p>
              <a:pPr>
                <a:defRPr sz="1400">
                  <a:latin typeface="Arial"/>
                  <a:ea typeface="Arial"/>
                  <a:cs typeface="Arial"/>
                  <a:sym typeface="Arial"/>
                </a:defRPr>
              </a:pPr>
              <a:endParaRPr sz="2000">
                <a:solidFill>
                  <a:srgbClr val="3B4A52"/>
                </a:solidFill>
              </a:endParaRPr>
            </a:p>
          </p:txBody>
        </p:sp>
      </p:grpSp>
      <p:sp>
        <p:nvSpPr>
          <p:cNvPr id="4" name="Freeform 3">
            <a:extLst>
              <a:ext uri="{FF2B5EF4-FFF2-40B4-BE49-F238E27FC236}">
                <a16:creationId xmlns:a16="http://schemas.microsoft.com/office/drawing/2014/main" id="{A344E759-168E-4D8C-8749-E7E59DAAD890}"/>
              </a:ext>
            </a:extLst>
          </p:cNvPr>
          <p:cNvSpPr/>
          <p:nvPr/>
        </p:nvSpPr>
        <p:spPr>
          <a:xfrm>
            <a:off x="-76200" y="370913"/>
            <a:ext cx="18516600" cy="1803361"/>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7" name="TextBox 24">
            <a:extLst>
              <a:ext uri="{FF2B5EF4-FFF2-40B4-BE49-F238E27FC236}">
                <a16:creationId xmlns:a16="http://schemas.microsoft.com/office/drawing/2014/main" id="{DF559DED-AA55-8113-E7B7-56ABEF73B4D0}"/>
              </a:ext>
            </a:extLst>
          </p:cNvPr>
          <p:cNvSpPr txBox="1"/>
          <p:nvPr/>
        </p:nvSpPr>
        <p:spPr>
          <a:xfrm>
            <a:off x="2286000" y="914645"/>
            <a:ext cx="14410634"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pitchFamily="2" charset="77"/>
              </a:rPr>
              <a:t>DIGITAL CORE CURRICULUM INITIATIVE</a:t>
            </a:r>
          </a:p>
        </p:txBody>
      </p:sp>
      <p:sp>
        <p:nvSpPr>
          <p:cNvPr id="10" name="TextBox 9">
            <a:extLst>
              <a:ext uri="{FF2B5EF4-FFF2-40B4-BE49-F238E27FC236}">
                <a16:creationId xmlns:a16="http://schemas.microsoft.com/office/drawing/2014/main" id="{82C556F6-7D01-471F-521A-EAE7C91530A7}"/>
              </a:ext>
            </a:extLst>
          </p:cNvPr>
          <p:cNvSpPr txBox="1"/>
          <p:nvPr/>
        </p:nvSpPr>
        <p:spPr>
          <a:xfrm>
            <a:off x="1219199" y="3314700"/>
            <a:ext cx="8119537" cy="6586418"/>
          </a:xfrm>
          <a:prstGeom prst="rect">
            <a:avLst/>
          </a:prstGeom>
          <a:noFill/>
        </p:spPr>
        <p:txBody>
          <a:bodyPr wrap="square" lIns="91440" tIns="45720" rIns="91440" bIns="45720" rtlCol="0" anchor="t">
            <a:spAutoFit/>
          </a:bodyPr>
          <a:lstStyle/>
          <a:p>
            <a:r>
              <a:rPr lang="en-US" sz="2800" dirty="0">
                <a:latin typeface="Montserrat" pitchFamily="2" charset="77"/>
                <a:cs typeface="Futura Condensed Medium" panose="020B0602020204020303" pitchFamily="34" charset="-79"/>
              </a:rPr>
              <a:t>The Digital Core Curriculum (DCC) initiative </a:t>
            </a:r>
          </a:p>
          <a:p>
            <a:endParaRPr lang="en-US" sz="28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KU-wide initiative, started at SUND</a:t>
            </a:r>
          </a:p>
          <a:p>
            <a:pPr marL="457200"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Update all KU educations to include digital literacy skills and data science competences</a:t>
            </a:r>
          </a:p>
          <a:p>
            <a:pPr marL="457200" indent="-457200">
              <a:buFont typeface="Arial" panose="020B0604020202020204" pitchFamily="34" charset="0"/>
              <a:buChar char="•"/>
            </a:pPr>
            <a:endParaRPr lang="en-US" sz="2600" dirty="0">
              <a:latin typeface="Montserrat"/>
              <a:cs typeface="Futura Condensed Medium"/>
            </a:endParaRPr>
          </a:p>
          <a:p>
            <a:pPr marL="457200" indent="-457200">
              <a:buFont typeface="Arial" panose="020B0604020202020204" pitchFamily="34" charset="0"/>
              <a:buChar char="•"/>
            </a:pPr>
            <a:r>
              <a:rPr lang="en-US" sz="2600" dirty="0">
                <a:latin typeface="Montserrat"/>
                <a:cs typeface="Futura Condensed Medium"/>
              </a:rPr>
              <a:t>Each study board does its own implementation. DCC working group supports and advises </a:t>
            </a:r>
            <a:endParaRPr lang="en-US" sz="26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endParaRPr lang="en-US" sz="2600" u="sng"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u="sng" dirty="0">
                <a:latin typeface="Montserrat"/>
                <a:cs typeface="Futura Condensed Medium"/>
              </a:rPr>
              <a:t>Goal</a:t>
            </a:r>
            <a:r>
              <a:rPr lang="en-US" sz="2600" dirty="0">
                <a:latin typeface="Montserrat"/>
                <a:cs typeface="Futura Condensed Medium"/>
              </a:rPr>
              <a:t>: Implementation of a Digital core curriculum corresponding to 5 – 7,5 ECTs per study line</a:t>
            </a:r>
          </a:p>
          <a:p>
            <a:pPr marL="1828800" lvl="3"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endParaRPr lang="en-US" sz="2800" dirty="0">
              <a:latin typeface="Montserrat" pitchFamily="2" charset="77"/>
              <a:ea typeface="Tahoma" panose="020B0604030504040204" pitchFamily="34" charset="0"/>
              <a:cs typeface="Tahoma" panose="020B0604030504040204" pitchFamily="34" charset="0"/>
            </a:endParaRPr>
          </a:p>
        </p:txBody>
      </p:sp>
      <p:pic>
        <p:nvPicPr>
          <p:cNvPr id="8" name="Picture 7" descr="A blue and black logo&#10;&#10;Description automatically generated">
            <a:extLst>
              <a:ext uri="{FF2B5EF4-FFF2-40B4-BE49-F238E27FC236}">
                <a16:creationId xmlns:a16="http://schemas.microsoft.com/office/drawing/2014/main" id="{A6005DC8-AF94-DDDA-994A-CC41FF15BB68}"/>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9" name="Rectangle 27">
            <a:extLst>
              <a:ext uri="{FF2B5EF4-FFF2-40B4-BE49-F238E27FC236}">
                <a16:creationId xmlns:a16="http://schemas.microsoft.com/office/drawing/2014/main" id="{A096267A-F521-0E61-4E68-407D6985F0DE}"/>
              </a:ext>
            </a:extLst>
          </p:cNvPr>
          <p:cNvSpPr txBox="1"/>
          <p:nvPr/>
        </p:nvSpPr>
        <p:spPr>
          <a:xfrm>
            <a:off x="12808522" y="3639486"/>
            <a:ext cx="1694375"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Data </a:t>
            </a:r>
          </a:p>
          <a:p>
            <a:pPr algn="ctr"/>
            <a:r>
              <a:rPr lang="en-US" sz="2200" dirty="0" err="1">
                <a:solidFill>
                  <a:srgbClr val="3B4A52"/>
                </a:solidFill>
                <a:latin typeface="Montserrat" pitchFamily="2" charset="77"/>
              </a:rPr>
              <a:t>Håndtering</a:t>
            </a:r>
            <a:endParaRPr sz="2200" dirty="0">
              <a:solidFill>
                <a:srgbClr val="3B4A52"/>
              </a:solidFill>
              <a:latin typeface="Montserrat" pitchFamily="2" charset="77"/>
            </a:endParaRPr>
          </a:p>
        </p:txBody>
      </p:sp>
      <p:sp>
        <p:nvSpPr>
          <p:cNvPr id="11" name="Rectangle 28">
            <a:extLst>
              <a:ext uri="{FF2B5EF4-FFF2-40B4-BE49-F238E27FC236}">
                <a16:creationId xmlns:a16="http://schemas.microsoft.com/office/drawing/2014/main" id="{40CDE9B3-040D-E9AC-A57F-C48511CEDD01}"/>
              </a:ext>
            </a:extLst>
          </p:cNvPr>
          <p:cNvSpPr txBox="1"/>
          <p:nvPr/>
        </p:nvSpPr>
        <p:spPr>
          <a:xfrm>
            <a:off x="10404115" y="5029849"/>
            <a:ext cx="2292294" cy="10156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Digital </a:t>
            </a:r>
          </a:p>
          <a:p>
            <a:pPr algn="ctr"/>
            <a:r>
              <a:rPr lang="en-US" sz="2200" dirty="0" err="1">
                <a:solidFill>
                  <a:srgbClr val="3B4A52"/>
                </a:solidFill>
                <a:latin typeface="Montserrat" pitchFamily="2" charset="77"/>
              </a:rPr>
              <a:t>Undersøgelses</a:t>
            </a:r>
            <a:r>
              <a:rPr lang="en-US" sz="2200" dirty="0">
                <a:solidFill>
                  <a:srgbClr val="3B4A52"/>
                </a:solidFill>
                <a:latin typeface="Montserrat" pitchFamily="2" charset="77"/>
              </a:rPr>
              <a:t>-</a:t>
            </a:r>
          </a:p>
          <a:p>
            <a:pPr algn="ctr"/>
            <a:r>
              <a:rPr lang="en-US" sz="2200" dirty="0" err="1">
                <a:solidFill>
                  <a:srgbClr val="3B4A52"/>
                </a:solidFill>
                <a:latin typeface="Montserrat" pitchFamily="2" charset="77"/>
              </a:rPr>
              <a:t>Metode</a:t>
            </a:r>
            <a:endParaRPr sz="2200" dirty="0">
              <a:solidFill>
                <a:srgbClr val="3B4A52"/>
              </a:solidFill>
              <a:latin typeface="Montserrat" pitchFamily="2" charset="77"/>
            </a:endParaRPr>
          </a:p>
        </p:txBody>
      </p:sp>
      <p:sp>
        <p:nvSpPr>
          <p:cNvPr id="12" name="Rectangle 29">
            <a:extLst>
              <a:ext uri="{FF2B5EF4-FFF2-40B4-BE49-F238E27FC236}">
                <a16:creationId xmlns:a16="http://schemas.microsoft.com/office/drawing/2014/main" id="{DBFAFFB7-336B-22CF-0A06-401CD5BB39C5}"/>
              </a:ext>
            </a:extLst>
          </p:cNvPr>
          <p:cNvSpPr txBox="1"/>
          <p:nvPr/>
        </p:nvSpPr>
        <p:spPr>
          <a:xfrm>
            <a:off x="13895134" y="4914900"/>
            <a:ext cx="3554666" cy="13542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Digital </a:t>
            </a:r>
          </a:p>
          <a:p>
            <a:pPr algn="ctr"/>
            <a:r>
              <a:rPr lang="en-US" sz="2200" dirty="0" err="1">
                <a:solidFill>
                  <a:srgbClr val="3B4A52"/>
                </a:solidFill>
                <a:latin typeface="Montserrat" pitchFamily="2" charset="77"/>
              </a:rPr>
              <a:t>Videnskabelig</a:t>
            </a:r>
            <a:r>
              <a:rPr lang="en-US" sz="2200" dirty="0">
                <a:solidFill>
                  <a:srgbClr val="3B4A52"/>
                </a:solidFill>
                <a:latin typeface="Montserrat" pitchFamily="2" charset="77"/>
              </a:rPr>
              <a:t> </a:t>
            </a:r>
            <a:r>
              <a:rPr lang="en-US" sz="2200" dirty="0" err="1">
                <a:solidFill>
                  <a:srgbClr val="3B4A52"/>
                </a:solidFill>
                <a:latin typeface="Montserrat" pitchFamily="2" charset="77"/>
              </a:rPr>
              <a:t>Informations</a:t>
            </a:r>
            <a:r>
              <a:rPr lang="en-US" sz="2200" dirty="0">
                <a:solidFill>
                  <a:srgbClr val="3B4A52"/>
                </a:solidFill>
                <a:latin typeface="Montserrat" pitchFamily="2" charset="77"/>
              </a:rPr>
              <a:t>-</a:t>
            </a:r>
          </a:p>
          <a:p>
            <a:pPr algn="ctr"/>
            <a:r>
              <a:rPr lang="en-US" sz="2200" dirty="0" err="1">
                <a:solidFill>
                  <a:srgbClr val="3B4A52"/>
                </a:solidFill>
                <a:latin typeface="Montserrat" pitchFamily="2" charset="77"/>
              </a:rPr>
              <a:t>søgning</a:t>
            </a:r>
            <a:endParaRPr sz="2200" dirty="0">
              <a:solidFill>
                <a:srgbClr val="3B4A52"/>
              </a:solidFill>
              <a:latin typeface="Montserrat" pitchFamily="2" charset="77"/>
            </a:endParaRPr>
          </a:p>
        </p:txBody>
      </p:sp>
      <p:sp>
        <p:nvSpPr>
          <p:cNvPr id="13" name="Rectangle 30">
            <a:extLst>
              <a:ext uri="{FF2B5EF4-FFF2-40B4-BE49-F238E27FC236}">
                <a16:creationId xmlns:a16="http://schemas.microsoft.com/office/drawing/2014/main" id="{8EBCD0BB-2D80-F65E-CB2D-736F6E838D9A}"/>
              </a:ext>
            </a:extLst>
          </p:cNvPr>
          <p:cNvSpPr txBox="1"/>
          <p:nvPr/>
        </p:nvSpPr>
        <p:spPr>
          <a:xfrm>
            <a:off x="13997471" y="7590278"/>
            <a:ext cx="1804981"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err="1">
                <a:solidFill>
                  <a:srgbClr val="3B4A52"/>
                </a:solidFill>
                <a:latin typeface="Montserrat" pitchFamily="2" charset="77"/>
              </a:rPr>
              <a:t>Teknologisk</a:t>
            </a:r>
            <a:endParaRPr lang="en-US" sz="2200" dirty="0">
              <a:solidFill>
                <a:srgbClr val="3B4A52"/>
              </a:solidFill>
              <a:latin typeface="Montserrat" pitchFamily="2" charset="77"/>
            </a:endParaRPr>
          </a:p>
          <a:p>
            <a:pPr algn="ctr"/>
            <a:r>
              <a:rPr lang="en-US" sz="2200" dirty="0" err="1">
                <a:solidFill>
                  <a:srgbClr val="3B4A52"/>
                </a:solidFill>
                <a:latin typeface="Montserrat" pitchFamily="2" charset="77"/>
              </a:rPr>
              <a:t>Forståelse</a:t>
            </a:r>
            <a:endParaRPr sz="2200" dirty="0">
              <a:solidFill>
                <a:srgbClr val="3B4A52"/>
              </a:solidFill>
              <a:latin typeface="Montserrat" pitchFamily="2" charset="77"/>
            </a:endParaRPr>
          </a:p>
        </p:txBody>
      </p:sp>
      <p:sp>
        <p:nvSpPr>
          <p:cNvPr id="31" name="Rectangle 31">
            <a:extLst>
              <a:ext uri="{FF2B5EF4-FFF2-40B4-BE49-F238E27FC236}">
                <a16:creationId xmlns:a16="http://schemas.microsoft.com/office/drawing/2014/main" id="{263D7EC3-2C89-3C5B-80D4-285DBA238D2B}"/>
              </a:ext>
            </a:extLst>
          </p:cNvPr>
          <p:cNvSpPr txBox="1"/>
          <p:nvPr/>
        </p:nvSpPr>
        <p:spPr>
          <a:xfrm>
            <a:off x="11596225" y="7590278"/>
            <a:ext cx="1530868"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Digital </a:t>
            </a:r>
          </a:p>
          <a:p>
            <a:pPr algn="ctr"/>
            <a:r>
              <a:rPr lang="en-US" sz="2200" dirty="0" err="1">
                <a:solidFill>
                  <a:srgbClr val="3B4A52"/>
                </a:solidFill>
                <a:latin typeface="Montserrat" pitchFamily="2" charset="77"/>
              </a:rPr>
              <a:t>Reflektion</a:t>
            </a:r>
            <a:endParaRPr sz="2200" dirty="0">
              <a:solidFill>
                <a:srgbClr val="3B4A52"/>
              </a:solidFill>
              <a:latin typeface="Montserrat" pitchFamily="2" charset="77"/>
            </a:endParaRPr>
          </a:p>
        </p:txBody>
      </p:sp>
    </p:spTree>
    <p:extLst>
      <p:ext uri="{BB962C8B-B14F-4D97-AF65-F5344CB8AC3E}">
        <p14:creationId xmlns:p14="http://schemas.microsoft.com/office/powerpoint/2010/main" val="4179623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2895600" y="3924300"/>
            <a:ext cx="13690910" cy="5693866"/>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US" sz="2800" b="1" dirty="0">
                <a:latin typeface="Montserrat" pitchFamily="2" charset="77"/>
              </a:rPr>
              <a:t>What is (Health) Data Science (DS)? </a:t>
            </a:r>
            <a:r>
              <a:rPr lang="en-US" sz="2800" dirty="0">
                <a:latin typeface="Montserrat" pitchFamily="2" charset="77"/>
              </a:rPr>
              <a:t>Roles, definitions, data types</a:t>
            </a:r>
          </a:p>
          <a:p>
            <a:endParaRPr lang="en-US" sz="2800" dirty="0">
              <a:latin typeface="Montserrat" pitchFamily="2" charset="77"/>
            </a:endParaRPr>
          </a:p>
          <a:p>
            <a:pPr marL="457200" indent="-457200">
              <a:buFont typeface="Arial" panose="020B0604020202020204" pitchFamily="34" charset="0"/>
              <a:buChar char="•"/>
            </a:pPr>
            <a:r>
              <a:rPr lang="en-US" sz="2800" b="1" dirty="0">
                <a:latin typeface="Montserrat" pitchFamily="2" charset="77"/>
              </a:rPr>
              <a:t>A Data’s journey</a:t>
            </a:r>
            <a:r>
              <a:rPr lang="en-US" sz="2800" dirty="0">
                <a:latin typeface="Montserrat" pitchFamily="2" charset="77"/>
              </a:rPr>
              <a:t>: From data collection to scientific results?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a:rPr>
              <a:t>Data science is not scary or mystical. Now you know the 'fancy words’.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pitchFamily="2" charset="77"/>
              </a:rPr>
              <a:t>Inspiration: </a:t>
            </a:r>
          </a:p>
          <a:p>
            <a:pPr marL="1371600" lvl="2" indent="-457200">
              <a:buFont typeface="Arial" panose="020B0604020202020204" pitchFamily="34" charset="0"/>
              <a:buChar char="•"/>
            </a:pPr>
            <a:r>
              <a:rPr lang="en-US" sz="2800" dirty="0">
                <a:latin typeface="Montserrat" pitchFamily="2" charset="77"/>
              </a:rPr>
              <a:t>Develop DS skills (yourself, your PhDs &amp; postdocs)</a:t>
            </a:r>
          </a:p>
          <a:p>
            <a:pPr marL="1371600" lvl="2" indent="-457200">
              <a:buFont typeface="Arial" panose="020B0604020202020204" pitchFamily="34" charset="0"/>
              <a:buChar char="•"/>
            </a:pPr>
            <a:r>
              <a:rPr lang="en-US" sz="2800" dirty="0">
                <a:latin typeface="Montserrat" pitchFamily="2" charset="77"/>
              </a:rPr>
              <a:t>New possibilities - form a collaboration with a data scientist</a:t>
            </a:r>
          </a:p>
          <a:p>
            <a:pPr marL="1371600" lvl="2" indent="-457200">
              <a:buFont typeface="Arial" panose="020B0604020202020204" pitchFamily="34" charset="0"/>
              <a:buChar char="•"/>
            </a:pPr>
            <a:r>
              <a:rPr lang="en-US" sz="2800" dirty="0">
                <a:latin typeface="Montserrat" pitchFamily="2" charset="77"/>
              </a:rPr>
              <a:t>Incorporate data science into your teaching</a:t>
            </a:r>
          </a:p>
          <a:p>
            <a:pPr marL="457200" indent="-457200">
              <a:buFont typeface="Arial" panose="020B0604020202020204" pitchFamily="34" charset="0"/>
              <a:buChar char="•"/>
            </a:pPr>
            <a:endParaRPr lang="en-US" sz="2800" dirty="0">
              <a:latin typeface="Montserrat" pitchFamily="2" charset="77"/>
            </a:endParaRPr>
          </a:p>
          <a:p>
            <a:pPr marL="457200" indent="-457200">
              <a:buFont typeface="Arial" panose="020B0604020202020204" pitchFamily="34" charset="0"/>
              <a:buChar char="•"/>
            </a:pPr>
            <a:endParaRPr lang="en-US" sz="2800" dirty="0">
              <a:latin typeface="Montserrat" pitchFamily="2" charset="77"/>
            </a:endParaRPr>
          </a:p>
          <a:p>
            <a:endParaRPr lang="en-US" sz="2800" dirty="0">
              <a:latin typeface="Montserrat" pitchFamily="2" charset="77"/>
            </a:endParaRPr>
          </a:p>
        </p:txBody>
      </p:sp>
      <p:pic>
        <p:nvPicPr>
          <p:cNvPr id="4" name="Graphic 3" descr="Sailboat with solid fill">
            <a:extLst>
              <a:ext uri="{FF2B5EF4-FFF2-40B4-BE49-F238E27FC236}">
                <a16:creationId xmlns:a16="http://schemas.microsoft.com/office/drawing/2014/main" id="{339E9AD4-0E21-CFB9-D0CE-4EEEC9B10A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264730">
            <a:off x="378206" y="6750770"/>
            <a:ext cx="3443537" cy="3443537"/>
          </a:xfrm>
          <a:prstGeom prst="rect">
            <a:avLst/>
          </a:prstGeom>
        </p:spPr>
      </p:pic>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32" name="TextBox 31">
            <a:extLst>
              <a:ext uri="{FF2B5EF4-FFF2-40B4-BE49-F238E27FC236}">
                <a16:creationId xmlns:a16="http://schemas.microsoft.com/office/drawing/2014/main" id="{D08A4DC4-0C1E-F3F6-2B25-10598DD33099}"/>
              </a:ext>
            </a:extLst>
          </p:cNvPr>
          <p:cNvSpPr txBox="1"/>
          <p:nvPr/>
        </p:nvSpPr>
        <p:spPr>
          <a:xfrm>
            <a:off x="2718749" y="2989921"/>
            <a:ext cx="14374502" cy="523220"/>
          </a:xfrm>
          <a:prstGeom prst="rect">
            <a:avLst/>
          </a:prstGeom>
          <a:noFill/>
        </p:spPr>
        <p:txBody>
          <a:bodyPr wrap="square" rtlCol="0">
            <a:spAutoFit/>
          </a:bodyPr>
          <a:lstStyle/>
          <a:p>
            <a:r>
              <a:rPr lang="en-US" sz="2800" b="1" dirty="0">
                <a:latin typeface="Montserrat" pitchFamily="2" charset="77"/>
              </a:rPr>
              <a:t>In this course, we are going to begin our journey into Data Science</a:t>
            </a:r>
          </a:p>
        </p:txBody>
      </p:sp>
      <p:sp>
        <p:nvSpPr>
          <p:cNvPr id="3" name="TextBox 24">
            <a:extLst>
              <a:ext uri="{FF2B5EF4-FFF2-40B4-BE49-F238E27FC236}">
                <a16:creationId xmlns:a16="http://schemas.microsoft.com/office/drawing/2014/main" id="{960F5526-9151-D00A-FE1D-1B5B0058AF1C}"/>
              </a:ext>
            </a:extLst>
          </p:cNvPr>
          <p:cNvSpPr txBox="1"/>
          <p:nvPr/>
        </p:nvSpPr>
        <p:spPr>
          <a:xfrm>
            <a:off x="3407277" y="935132"/>
            <a:ext cx="13338273"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a:rPr>
              <a:t>THE PURPOSE OF THIS COURSE</a:t>
            </a:r>
          </a:p>
        </p:txBody>
      </p:sp>
      <p:pic>
        <p:nvPicPr>
          <p:cNvPr id="28" name="Picture 27" descr="A blue and black logo&#10;&#10;Description automatically generated">
            <a:extLst>
              <a:ext uri="{FF2B5EF4-FFF2-40B4-BE49-F238E27FC236}">
                <a16:creationId xmlns:a16="http://schemas.microsoft.com/office/drawing/2014/main" id="{0BB468FC-9D39-3571-3FBB-997938ABD507}"/>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5" name="Straight Connector 4">
            <a:extLst>
              <a:ext uri="{FF2B5EF4-FFF2-40B4-BE49-F238E27FC236}">
                <a16:creationId xmlns:a16="http://schemas.microsoft.com/office/drawing/2014/main" id="{0563A520-2B14-6E28-B41D-FAA2CD441004}"/>
              </a:ext>
            </a:extLst>
          </p:cNvPr>
          <p:cNvCxnSpPr>
            <a:cxnSpLocks/>
          </p:cNvCxnSpPr>
          <p:nvPr/>
        </p:nvCxnSpPr>
        <p:spPr>
          <a:xfrm>
            <a:off x="1828800" y="2247900"/>
            <a:ext cx="1491675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0113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1371600" y="2286923"/>
            <a:ext cx="8632203" cy="3251083"/>
          </a:xfrm>
          <a:prstGeom prst="rect">
            <a:avLst/>
          </a:prstGeom>
          <a:noFill/>
        </p:spPr>
        <p:txBody>
          <a:bodyPr wrap="square" rtlCol="0">
            <a:spAutoFit/>
          </a:bodyPr>
          <a:lstStyle/>
          <a:p>
            <a:pPr>
              <a:lnSpc>
                <a:spcPct val="150000"/>
              </a:lnSpc>
            </a:pPr>
            <a:r>
              <a:rPr lang="en-US" sz="2800" b="1" dirty="0">
                <a:latin typeface="Montserrat" pitchFamily="2" charset="77"/>
              </a:rPr>
              <a:t>In this course, we are going to begin our journey into Data Science.</a:t>
            </a:r>
            <a:endParaRPr lang="en-US" sz="2800" dirty="0">
              <a:latin typeface="Montserrat" pitchFamily="2" charset="77"/>
            </a:endParaRPr>
          </a:p>
          <a:p>
            <a:pPr>
              <a:lnSpc>
                <a:spcPct val="150000"/>
              </a:lnSpc>
            </a:pPr>
            <a:endParaRPr lang="en-US" sz="2800" dirty="0">
              <a:latin typeface="Montserrat" pitchFamily="2" charset="77"/>
            </a:endParaRPr>
          </a:p>
          <a:p>
            <a:pPr>
              <a:lnSpc>
                <a:spcPct val="150000"/>
              </a:lnSpc>
            </a:pPr>
            <a:r>
              <a:rPr lang="en-US" sz="2800" dirty="0">
                <a:latin typeface="Montserrat" pitchFamily="2" charset="77"/>
              </a:rPr>
              <a:t>On our way we shall touch upon data collection, exploration, analysis and evaluation.</a:t>
            </a:r>
          </a:p>
        </p:txBody>
      </p:sp>
      <p:pic>
        <p:nvPicPr>
          <p:cNvPr id="28" name="Graphic 27" descr="Sailboat with solid fill">
            <a:extLst>
              <a:ext uri="{FF2B5EF4-FFF2-40B4-BE49-F238E27FC236}">
                <a16:creationId xmlns:a16="http://schemas.microsoft.com/office/drawing/2014/main" id="{9698FCAF-2400-285E-C9C6-A734136879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071733">
            <a:off x="5437248" y="5997209"/>
            <a:ext cx="4157507" cy="4157507"/>
          </a:xfrm>
          <a:prstGeom prst="rect">
            <a:avLst/>
          </a:prstGeom>
        </p:spPr>
      </p:pic>
      <p:grpSp>
        <p:nvGrpSpPr>
          <p:cNvPr id="30" name="Group 29">
            <a:extLst>
              <a:ext uri="{FF2B5EF4-FFF2-40B4-BE49-F238E27FC236}">
                <a16:creationId xmlns:a16="http://schemas.microsoft.com/office/drawing/2014/main" id="{2329D692-73F0-FFA3-C785-B3A19EE744A8}"/>
              </a:ext>
            </a:extLst>
          </p:cNvPr>
          <p:cNvGrpSpPr/>
          <p:nvPr/>
        </p:nvGrpSpPr>
        <p:grpSpPr>
          <a:xfrm>
            <a:off x="-152400" y="8953500"/>
            <a:ext cx="17373600" cy="1524000"/>
            <a:chOff x="-152400" y="8953500"/>
            <a:chExt cx="17373600" cy="1524000"/>
          </a:xfrm>
        </p:grpSpPr>
        <p:grpSp>
          <p:nvGrpSpPr>
            <p:cNvPr id="31" name="Group 30">
              <a:extLst>
                <a:ext uri="{FF2B5EF4-FFF2-40B4-BE49-F238E27FC236}">
                  <a16:creationId xmlns:a16="http://schemas.microsoft.com/office/drawing/2014/main" id="{8A6F834D-402C-F4C3-1BDD-0B12A2060208}"/>
                </a:ext>
              </a:extLst>
            </p:cNvPr>
            <p:cNvGrpSpPr/>
            <p:nvPr/>
          </p:nvGrpSpPr>
          <p:grpSpPr>
            <a:xfrm>
              <a:off x="-1524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8ACF6668-01B7-6FFE-6732-F78E0D1FD1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3167281A-E83F-952C-C638-0D9891D0C34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BF3F35D1-6417-5004-40D4-90AD6984EE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AC3BB05-7587-35E4-90AE-8EE9862A5752}"/>
                </a:ext>
              </a:extLst>
            </p:cNvPr>
            <p:cNvGrpSpPr/>
            <p:nvPr/>
          </p:nvGrpSpPr>
          <p:grpSpPr>
            <a:xfrm>
              <a:off x="35052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E1C77CCF-0AE9-5A42-9F9C-C05636AF73F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F0AD5F40-7EAD-F0F4-87E8-2EBE5CC504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FBEEB8A6-B2B9-D833-9C8A-C9862BF26AD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3" name="Group 32">
              <a:extLst>
                <a:ext uri="{FF2B5EF4-FFF2-40B4-BE49-F238E27FC236}">
                  <a16:creationId xmlns:a16="http://schemas.microsoft.com/office/drawing/2014/main" id="{3B301CEE-7FFB-2502-0042-1E2D4A79D264}"/>
                </a:ext>
              </a:extLst>
            </p:cNvPr>
            <p:cNvGrpSpPr/>
            <p:nvPr/>
          </p:nvGrpSpPr>
          <p:grpSpPr>
            <a:xfrm>
              <a:off x="7162800" y="8953500"/>
              <a:ext cx="3962400" cy="1524000"/>
              <a:chOff x="-152400" y="8953500"/>
              <a:chExt cx="3962400" cy="1524000"/>
            </a:xfrm>
          </p:grpSpPr>
          <p:pic>
            <p:nvPicPr>
              <p:cNvPr id="42" name="Graphic 41" descr="Wave with solid fill">
                <a:extLst>
                  <a:ext uri="{FF2B5EF4-FFF2-40B4-BE49-F238E27FC236}">
                    <a16:creationId xmlns:a16="http://schemas.microsoft.com/office/drawing/2014/main" id="{92D0619C-513C-526C-1333-E404F05FD3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A0EF1B40-A69A-8060-DDF7-E9FF3557685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4" name="Graphic 43" descr="Wave with solid fill">
                <a:extLst>
                  <a:ext uri="{FF2B5EF4-FFF2-40B4-BE49-F238E27FC236}">
                    <a16:creationId xmlns:a16="http://schemas.microsoft.com/office/drawing/2014/main" id="{9ED53545-02BC-0471-7E3A-7D4FAC8107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4" name="Group 33">
              <a:extLst>
                <a:ext uri="{FF2B5EF4-FFF2-40B4-BE49-F238E27FC236}">
                  <a16:creationId xmlns:a16="http://schemas.microsoft.com/office/drawing/2014/main" id="{38B2502D-75BC-DAAC-921F-C80F81CD8E9F}"/>
                </a:ext>
              </a:extLst>
            </p:cNvPr>
            <p:cNvGrpSpPr/>
            <p:nvPr/>
          </p:nvGrpSpPr>
          <p:grpSpPr>
            <a:xfrm>
              <a:off x="10820400" y="8953500"/>
              <a:ext cx="3962400" cy="1524000"/>
              <a:chOff x="-152400" y="8953500"/>
              <a:chExt cx="3962400" cy="1524000"/>
            </a:xfrm>
          </p:grpSpPr>
          <p:pic>
            <p:nvPicPr>
              <p:cNvPr id="39" name="Graphic 38" descr="Wave with solid fill">
                <a:extLst>
                  <a:ext uri="{FF2B5EF4-FFF2-40B4-BE49-F238E27FC236}">
                    <a16:creationId xmlns:a16="http://schemas.microsoft.com/office/drawing/2014/main" id="{4CDD3176-DB47-4E21-5235-C47C6D15A6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2C2D7419-255F-D6AC-1C9B-AE6776CDA4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1" name="Graphic 40" descr="Wave with solid fill">
                <a:extLst>
                  <a:ext uri="{FF2B5EF4-FFF2-40B4-BE49-F238E27FC236}">
                    <a16:creationId xmlns:a16="http://schemas.microsoft.com/office/drawing/2014/main" id="{21CA4DC1-B696-EE49-C424-6576DC7FD4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3EEBF21F-7159-69FD-0315-307D5795D922}"/>
                </a:ext>
              </a:extLst>
            </p:cNvPr>
            <p:cNvGrpSpPr/>
            <p:nvPr/>
          </p:nvGrpSpPr>
          <p:grpSpPr>
            <a:xfrm>
              <a:off x="14478000" y="8953500"/>
              <a:ext cx="2743200" cy="1524000"/>
              <a:chOff x="-152400" y="8953500"/>
              <a:chExt cx="2743200" cy="1524000"/>
            </a:xfrm>
          </p:grpSpPr>
          <p:pic>
            <p:nvPicPr>
              <p:cNvPr id="36" name="Graphic 35" descr="Wave with solid fill">
                <a:extLst>
                  <a:ext uri="{FF2B5EF4-FFF2-40B4-BE49-F238E27FC236}">
                    <a16:creationId xmlns:a16="http://schemas.microsoft.com/office/drawing/2014/main" id="{FC17D929-623A-478F-DEA0-86D004D3E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37" name="Graphic 36" descr="Wave with solid fill">
                <a:extLst>
                  <a:ext uri="{FF2B5EF4-FFF2-40B4-BE49-F238E27FC236}">
                    <a16:creationId xmlns:a16="http://schemas.microsoft.com/office/drawing/2014/main" id="{AC0612E7-7234-F9DF-F1E2-F69385C83A7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19" name="Freeform 9">
            <a:extLst>
              <a:ext uri="{FF2B5EF4-FFF2-40B4-BE49-F238E27FC236}">
                <a16:creationId xmlns:a16="http://schemas.microsoft.com/office/drawing/2014/main" id="{0CC3881B-0D24-73D9-36C9-948EBE6EDE34}"/>
              </a:ext>
            </a:extLst>
          </p:cNvPr>
          <p:cNvSpPr/>
          <p:nvPr/>
        </p:nvSpPr>
        <p:spPr>
          <a:xfrm flipH="1">
            <a:off x="11582400" y="3673178"/>
            <a:ext cx="5359867"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FB5ED"/>
          </a:solidFill>
          <a:ln w="12700">
            <a:miter lim="400000"/>
          </a:ln>
        </p:spPr>
        <p:txBody>
          <a:bodyPr lIns="45719" rIns="45719"/>
          <a:lstStyle/>
          <a:p>
            <a:endParaRPr lang="en-DK" dirty="0"/>
          </a:p>
        </p:txBody>
      </p:sp>
      <p:sp>
        <p:nvSpPr>
          <p:cNvPr id="20" name="Freeform 9">
            <a:extLst>
              <a:ext uri="{FF2B5EF4-FFF2-40B4-BE49-F238E27FC236}">
                <a16:creationId xmlns:a16="http://schemas.microsoft.com/office/drawing/2014/main" id="{8A9CE100-8839-3A28-0032-96A8C2DB534B}"/>
              </a:ext>
            </a:extLst>
          </p:cNvPr>
          <p:cNvSpPr/>
          <p:nvPr/>
        </p:nvSpPr>
        <p:spPr>
          <a:xfrm>
            <a:off x="11577505" y="5321830"/>
            <a:ext cx="5353294"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8EB4E3"/>
          </a:solidFill>
          <a:ln w="12700">
            <a:miter lim="400000"/>
          </a:ln>
        </p:spPr>
        <p:txBody>
          <a:bodyPr lIns="45719" rIns="45719"/>
          <a:lstStyle/>
          <a:p>
            <a:endParaRPr dirty="0"/>
          </a:p>
        </p:txBody>
      </p:sp>
      <p:sp>
        <p:nvSpPr>
          <p:cNvPr id="21" name="Rectangle 33">
            <a:extLst>
              <a:ext uri="{FF2B5EF4-FFF2-40B4-BE49-F238E27FC236}">
                <a16:creationId xmlns:a16="http://schemas.microsoft.com/office/drawing/2014/main" id="{1110B9B2-D140-49F0-B9C9-F20535BAF8E6}"/>
              </a:ext>
            </a:extLst>
          </p:cNvPr>
          <p:cNvSpPr txBox="1"/>
          <p:nvPr/>
        </p:nvSpPr>
        <p:spPr>
          <a:xfrm>
            <a:off x="12629957" y="5682038"/>
            <a:ext cx="2609689"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sp>
        <p:nvSpPr>
          <p:cNvPr id="22" name="TextBox 21">
            <a:extLst>
              <a:ext uri="{FF2B5EF4-FFF2-40B4-BE49-F238E27FC236}">
                <a16:creationId xmlns:a16="http://schemas.microsoft.com/office/drawing/2014/main" id="{E805E817-10C5-1E7B-FA5E-35137C13EFB9}"/>
              </a:ext>
            </a:extLst>
          </p:cNvPr>
          <p:cNvSpPr txBox="1"/>
          <p:nvPr/>
        </p:nvSpPr>
        <p:spPr>
          <a:xfrm>
            <a:off x="12440461" y="383275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grpSp>
        <p:nvGrpSpPr>
          <p:cNvPr id="23" name="Group 22">
            <a:extLst>
              <a:ext uri="{FF2B5EF4-FFF2-40B4-BE49-F238E27FC236}">
                <a16:creationId xmlns:a16="http://schemas.microsoft.com/office/drawing/2014/main" id="{29D85EAD-D3D2-FB2D-7383-E9BEC612A5D1}"/>
              </a:ext>
            </a:extLst>
          </p:cNvPr>
          <p:cNvGrpSpPr>
            <a:grpSpLocks noChangeAspect="1"/>
          </p:cNvGrpSpPr>
          <p:nvPr/>
        </p:nvGrpSpPr>
        <p:grpSpPr>
          <a:xfrm>
            <a:off x="15698922" y="3798521"/>
            <a:ext cx="1059860" cy="833247"/>
            <a:chOff x="11472083" y="6469460"/>
            <a:chExt cx="1380460" cy="1133261"/>
          </a:xfrm>
        </p:grpSpPr>
        <p:sp>
          <p:nvSpPr>
            <p:cNvPr id="24" name="Shape">
              <a:extLst>
                <a:ext uri="{FF2B5EF4-FFF2-40B4-BE49-F238E27FC236}">
                  <a16:creationId xmlns:a16="http://schemas.microsoft.com/office/drawing/2014/main" id="{A1B722C4-93C3-B861-8719-E172CC197B23}"/>
                </a:ext>
              </a:extLst>
            </p:cNvPr>
            <p:cNvSpPr/>
            <p:nvPr/>
          </p:nvSpPr>
          <p:spPr>
            <a:xfrm>
              <a:off x="11472083" y="655991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solidFill>
            <a:ln w="12700">
              <a:miter lim="400000"/>
            </a:ln>
          </p:spPr>
          <p:txBody>
            <a:bodyPr lIns="121919" tIns="121919" rIns="121919" bIns="121919"/>
            <a:lstStyle/>
            <a:p>
              <a:endParaRPr/>
            </a:p>
          </p:txBody>
        </p:sp>
        <p:sp>
          <p:nvSpPr>
            <p:cNvPr id="25" name="Shape">
              <a:extLst>
                <a:ext uri="{FF2B5EF4-FFF2-40B4-BE49-F238E27FC236}">
                  <a16:creationId xmlns:a16="http://schemas.microsoft.com/office/drawing/2014/main" id="{531034C1-7D5E-62DF-F036-7E79C56291AD}"/>
                </a:ext>
              </a:extLst>
            </p:cNvPr>
            <p:cNvSpPr>
              <a:spLocks noChangeAspect="1"/>
            </p:cNvSpPr>
            <p:nvPr/>
          </p:nvSpPr>
          <p:spPr>
            <a:xfrm>
              <a:off x="12153237" y="646946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solidFill>
            <a:ln w="12700">
              <a:miter lim="400000"/>
            </a:ln>
          </p:spPr>
          <p:txBody>
            <a:bodyPr lIns="121919" tIns="121919" rIns="121919" bIns="121919"/>
            <a:lstStyle/>
            <a:p>
              <a:endParaRPr dirty="0"/>
            </a:p>
          </p:txBody>
        </p:sp>
      </p:grpSp>
      <p:sp>
        <p:nvSpPr>
          <p:cNvPr id="26" name="Shape">
            <a:extLst>
              <a:ext uri="{FF2B5EF4-FFF2-40B4-BE49-F238E27FC236}">
                <a16:creationId xmlns:a16="http://schemas.microsoft.com/office/drawing/2014/main" id="{4837BC7B-D226-3092-68F7-32BDB3012361}"/>
              </a:ext>
            </a:extLst>
          </p:cNvPr>
          <p:cNvSpPr>
            <a:spLocks noChangeAspect="1"/>
          </p:cNvSpPr>
          <p:nvPr/>
        </p:nvSpPr>
        <p:spPr>
          <a:xfrm>
            <a:off x="15631351" y="5394388"/>
            <a:ext cx="987480" cy="820081"/>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solidFill>
          <a:ln w="12700">
            <a:miter lim="400000"/>
          </a:ln>
        </p:spPr>
        <p:txBody>
          <a:bodyPr lIns="121919" tIns="121919" rIns="121919" bIns="121919"/>
          <a:lstStyle/>
          <a:p>
            <a:endParaRPr/>
          </a:p>
        </p:txBody>
      </p:sp>
      <p:sp>
        <p:nvSpPr>
          <p:cNvPr id="51" name="Freeform 9">
            <a:extLst>
              <a:ext uri="{FF2B5EF4-FFF2-40B4-BE49-F238E27FC236}">
                <a16:creationId xmlns:a16="http://schemas.microsoft.com/office/drawing/2014/main" id="{DB03BE79-6F1A-D1CB-E936-C0E49BFB66C6}"/>
              </a:ext>
            </a:extLst>
          </p:cNvPr>
          <p:cNvSpPr/>
          <p:nvPr/>
        </p:nvSpPr>
        <p:spPr>
          <a:xfrm>
            <a:off x="11582400" y="2053674"/>
            <a:ext cx="5335911"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1403F"/>
          </a:solidFill>
          <a:ln w="12700">
            <a:miter lim="400000"/>
          </a:ln>
        </p:spPr>
        <p:txBody>
          <a:bodyPr lIns="45719" rIns="45719"/>
          <a:lstStyle/>
          <a:p>
            <a:endParaRPr lang="en-DK" dirty="0"/>
          </a:p>
        </p:txBody>
      </p:sp>
      <p:sp>
        <p:nvSpPr>
          <p:cNvPr id="52" name="Rectangle 33">
            <a:extLst>
              <a:ext uri="{FF2B5EF4-FFF2-40B4-BE49-F238E27FC236}">
                <a16:creationId xmlns:a16="http://schemas.microsoft.com/office/drawing/2014/main" id="{45BD2B44-6BDB-E416-56E9-B523C1716FA1}"/>
              </a:ext>
            </a:extLst>
          </p:cNvPr>
          <p:cNvSpPr txBox="1"/>
          <p:nvPr/>
        </p:nvSpPr>
        <p:spPr>
          <a:xfrm>
            <a:off x="12289595" y="2433314"/>
            <a:ext cx="3093796"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3" name="Rounded Rectangle 52">
            <a:extLst>
              <a:ext uri="{FF2B5EF4-FFF2-40B4-BE49-F238E27FC236}">
                <a16:creationId xmlns:a16="http://schemas.microsoft.com/office/drawing/2014/main" id="{D90B0960-5A4E-BD62-C470-4A0563E96EA5}"/>
              </a:ext>
            </a:extLst>
          </p:cNvPr>
          <p:cNvSpPr/>
          <p:nvPr/>
        </p:nvSpPr>
        <p:spPr>
          <a:xfrm>
            <a:off x="11582400" y="6968877"/>
            <a:ext cx="5348399" cy="1073127"/>
          </a:xfrm>
          <a:prstGeom prst="roundRect">
            <a:avLst>
              <a:gd name="adj" fmla="val 6984"/>
            </a:avLst>
          </a:prstGeom>
          <a:solidFill>
            <a:srgbClr val="065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4" name="Rectangle 33">
            <a:extLst>
              <a:ext uri="{FF2B5EF4-FFF2-40B4-BE49-F238E27FC236}">
                <a16:creationId xmlns:a16="http://schemas.microsoft.com/office/drawing/2014/main" id="{15310E5C-84C7-CAB2-E414-2411727600D6}"/>
              </a:ext>
            </a:extLst>
          </p:cNvPr>
          <p:cNvSpPr txBox="1"/>
          <p:nvPr/>
        </p:nvSpPr>
        <p:spPr>
          <a:xfrm>
            <a:off x="12054000" y="7348254"/>
            <a:ext cx="3422412"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sp>
        <p:nvSpPr>
          <p:cNvPr id="55" name="Shape">
            <a:extLst>
              <a:ext uri="{FF2B5EF4-FFF2-40B4-BE49-F238E27FC236}">
                <a16:creationId xmlns:a16="http://schemas.microsoft.com/office/drawing/2014/main" id="{B9F21F2B-0C51-1B3C-9634-B412DAC40573}"/>
              </a:ext>
            </a:extLst>
          </p:cNvPr>
          <p:cNvSpPr>
            <a:spLocks noChangeAspect="1"/>
          </p:cNvSpPr>
          <p:nvPr/>
        </p:nvSpPr>
        <p:spPr>
          <a:xfrm>
            <a:off x="15721925" y="2194247"/>
            <a:ext cx="827365" cy="739453"/>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chemeClr val="bg1"/>
          </a:solidFill>
          <a:ln w="12700">
            <a:miter lim="400000"/>
          </a:ln>
        </p:spPr>
        <p:txBody>
          <a:bodyPr lIns="121919" tIns="121919" rIns="121919" bIns="121919"/>
          <a:lstStyle/>
          <a:p>
            <a:endParaRPr/>
          </a:p>
        </p:txBody>
      </p:sp>
      <p:sp>
        <p:nvSpPr>
          <p:cNvPr id="56" name="Shape">
            <a:extLst>
              <a:ext uri="{FF2B5EF4-FFF2-40B4-BE49-F238E27FC236}">
                <a16:creationId xmlns:a16="http://schemas.microsoft.com/office/drawing/2014/main" id="{CF84593D-0C1E-E152-6E57-EB50DE7417A2}"/>
              </a:ext>
            </a:extLst>
          </p:cNvPr>
          <p:cNvSpPr/>
          <p:nvPr/>
        </p:nvSpPr>
        <p:spPr>
          <a:xfrm>
            <a:off x="15711600" y="7135364"/>
            <a:ext cx="838200" cy="751336"/>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bg1"/>
          </a:solidFill>
          <a:ln w="12700">
            <a:miter lim="400000"/>
          </a:ln>
        </p:spPr>
        <p:txBody>
          <a:bodyPr lIns="121919" tIns="121919" rIns="121919" bIns="121919"/>
          <a:lstStyle/>
          <a:p>
            <a:endParaRPr/>
          </a:p>
        </p:txBody>
      </p:sp>
      <p:pic>
        <p:nvPicPr>
          <p:cNvPr id="3" name="Picture 2" descr="A blue and black logo&#10;&#10;Description automatically generated">
            <a:extLst>
              <a:ext uri="{FF2B5EF4-FFF2-40B4-BE49-F238E27FC236}">
                <a16:creationId xmlns:a16="http://schemas.microsoft.com/office/drawing/2014/main" id="{AFBA73F2-624D-4A8E-2137-C1993F60A1CA}"/>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662549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C7E94C-C506-38D3-5B64-BFF183345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0"/>
            <a:ext cx="10287000" cy="10287000"/>
          </a:xfrm>
          <a:prstGeom prst="rect">
            <a:avLst/>
          </a:prstGeom>
        </p:spPr>
      </p:pic>
      <p:sp>
        <p:nvSpPr>
          <p:cNvPr id="8" name="TextBox 7">
            <a:extLst>
              <a:ext uri="{FF2B5EF4-FFF2-40B4-BE49-F238E27FC236}">
                <a16:creationId xmlns:a16="http://schemas.microsoft.com/office/drawing/2014/main" id="{FBF8922B-96A7-EE56-23D9-03276A76C0E0}"/>
              </a:ext>
            </a:extLst>
          </p:cNvPr>
          <p:cNvSpPr txBox="1"/>
          <p:nvPr/>
        </p:nvSpPr>
        <p:spPr>
          <a:xfrm>
            <a:off x="8458200" y="1409700"/>
            <a:ext cx="8632203" cy="2784288"/>
          </a:xfrm>
          <a:prstGeom prst="rect">
            <a:avLst/>
          </a:prstGeom>
          <a:noFill/>
        </p:spPr>
        <p:txBody>
          <a:bodyPr wrap="square" rtlCol="0">
            <a:spAutoFit/>
          </a:bodyPr>
          <a:lstStyle/>
          <a:p>
            <a:pPr>
              <a:lnSpc>
                <a:spcPct val="150000"/>
              </a:lnSpc>
            </a:pPr>
            <a:r>
              <a:rPr lang="en-US" sz="3000" dirty="0">
                <a:latin typeface="Montserrat" pitchFamily="2" charset="77"/>
              </a:rPr>
              <a:t>During the course we will use </a:t>
            </a:r>
            <a:r>
              <a:rPr lang="en-US" sz="3000" b="1" dirty="0" err="1">
                <a:latin typeface="Montserrat" pitchFamily="2" charset="77"/>
              </a:rPr>
              <a:t>Mentimeter</a:t>
            </a:r>
            <a:r>
              <a:rPr lang="en-US" sz="3000" dirty="0">
                <a:latin typeface="Montserrat" pitchFamily="2" charset="77"/>
              </a:rPr>
              <a:t> for feedback and discussion.</a:t>
            </a:r>
          </a:p>
          <a:p>
            <a:pPr>
              <a:lnSpc>
                <a:spcPct val="150000"/>
              </a:lnSpc>
            </a:pPr>
            <a:endParaRPr lang="en-US" sz="3000" dirty="0">
              <a:latin typeface="Montserrat" pitchFamily="2" charset="77"/>
            </a:endParaRPr>
          </a:p>
          <a:p>
            <a:pPr>
              <a:lnSpc>
                <a:spcPct val="150000"/>
              </a:lnSpc>
            </a:pPr>
            <a:r>
              <a:rPr lang="en-US" sz="3000" b="1" dirty="0">
                <a:latin typeface="Montserrat" pitchFamily="2" charset="77"/>
              </a:rPr>
              <a:t>Let’s try it out!</a:t>
            </a:r>
          </a:p>
        </p:txBody>
      </p:sp>
      <p:pic>
        <p:nvPicPr>
          <p:cNvPr id="2" name="Picture 1" descr="A blue and black logo&#10;&#10;Description automatically generated">
            <a:extLst>
              <a:ext uri="{FF2B5EF4-FFF2-40B4-BE49-F238E27FC236}">
                <a16:creationId xmlns:a16="http://schemas.microsoft.com/office/drawing/2014/main" id="{0EFFC1F8-04F3-9978-3E6C-B9235AB28DE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4" name="Picture 3" descr="A qr code with a logo&#10;&#10;Description automatically generated">
            <a:extLst>
              <a:ext uri="{FF2B5EF4-FFF2-40B4-BE49-F238E27FC236}">
                <a16:creationId xmlns:a16="http://schemas.microsoft.com/office/drawing/2014/main" id="{E3ECC0D4-7CC2-533F-B008-2E89EB1B952B}"/>
              </a:ext>
            </a:extLst>
          </p:cNvPr>
          <p:cNvPicPr>
            <a:picLocks noChangeAspect="1"/>
          </p:cNvPicPr>
          <p:nvPr/>
        </p:nvPicPr>
        <p:blipFill rotWithShape="1">
          <a:blip r:embed="rId6">
            <a:extLst>
              <a:ext uri="{28A0092B-C50C-407E-A947-70E740481C1C}">
                <a14:useLocalDpi xmlns:a14="http://schemas.microsoft.com/office/drawing/2010/main" val="0"/>
              </a:ext>
            </a:extLst>
          </a:blip>
          <a:srcRect l="1970" t="2423" r="3449" b="2994"/>
          <a:stretch/>
        </p:blipFill>
        <p:spPr>
          <a:xfrm>
            <a:off x="12420600" y="3467100"/>
            <a:ext cx="3657600" cy="3657600"/>
          </a:xfrm>
          <a:prstGeom prst="rect">
            <a:avLst/>
          </a:prstGeom>
        </p:spPr>
      </p:pic>
    </p:spTree>
    <p:extLst>
      <p:ext uri="{BB962C8B-B14F-4D97-AF65-F5344CB8AC3E}">
        <p14:creationId xmlns:p14="http://schemas.microsoft.com/office/powerpoint/2010/main" val="29950441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ENTIMETER_SERIES_ID_KEY" val="algvswafs34okforxkphh35zp3esj82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12dc4f0-a365-46b3-9e07-9aae8de5ba6f" xsi:nil="true"/>
    <lcf76f155ced4ddcb4097134ff3c332f xmlns="b30be232-03ea-456c-8192-b7ea3ce3ddcd">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38C0C0DDBC9B742BC44458BFD432381" ma:contentTypeVersion="16" ma:contentTypeDescription="Create a new document." ma:contentTypeScope="" ma:versionID="9e3a3b9664c02b87506af07230493c03">
  <xsd:schema xmlns:xsd="http://www.w3.org/2001/XMLSchema" xmlns:xs="http://www.w3.org/2001/XMLSchema" xmlns:p="http://schemas.microsoft.com/office/2006/metadata/properties" xmlns:ns2="b30be232-03ea-456c-8192-b7ea3ce3ddcd" xmlns:ns3="c12dc4f0-a365-46b3-9e07-9aae8de5ba6f" targetNamespace="http://schemas.microsoft.com/office/2006/metadata/properties" ma:root="true" ma:fieldsID="97668ca7a1f544c2cd9291a5bcfce177" ns2:_="" ns3:_="">
    <xsd:import namespace="b30be232-03ea-456c-8192-b7ea3ce3ddcd"/>
    <xsd:import namespace="c12dc4f0-a365-46b3-9e07-9aae8de5ba6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be232-03ea-456c-8192-b7ea3ce3dd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d5578fd-35c2-4d8f-a1bf-4043a6e4e7a5"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12dc4f0-a365-46b3-9e07-9aae8de5ba6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7dd815e-8d58-4377-b4d0-c0ea7a0d6e39}" ma:internalName="TaxCatchAll" ma:showField="CatchAllData" ma:web="c12dc4f0-a365-46b3-9e07-9aae8de5ba6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2192324-B2BD-44ED-9189-FD50B4E08E52}">
  <ds:schemaRefs>
    <ds:schemaRef ds:uri="http://schemas.microsoft.com/sharepoint/v3/contenttype/forms"/>
  </ds:schemaRefs>
</ds:datastoreItem>
</file>

<file path=customXml/itemProps2.xml><?xml version="1.0" encoding="utf-8"?>
<ds:datastoreItem xmlns:ds="http://schemas.openxmlformats.org/officeDocument/2006/customXml" ds:itemID="{7ADE2A51-02EA-4AA8-8B29-AE3416880B26}">
  <ds:schemaRefs>
    <ds:schemaRef ds:uri="b30be232-03ea-456c-8192-b7ea3ce3ddcd"/>
    <ds:schemaRef ds:uri="http://www.w3.org/XML/1998/namespace"/>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schemas.microsoft.com/office/2006/documentManagement/types"/>
    <ds:schemaRef ds:uri="c12dc4f0-a365-46b3-9e07-9aae8de5ba6f"/>
    <ds:schemaRef ds:uri="http://purl.org/dc/terms/"/>
  </ds:schemaRefs>
</ds:datastoreItem>
</file>

<file path=customXml/itemProps3.xml><?xml version="1.0" encoding="utf-8"?>
<ds:datastoreItem xmlns:ds="http://schemas.openxmlformats.org/officeDocument/2006/customXml" ds:itemID="{B307509C-F6F5-45A5-8F96-BB1A9C2DDF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be232-03ea-456c-8192-b7ea3ce3ddcd"/>
    <ds:schemaRef ds:uri="c12dc4f0-a365-46b3-9e07-9aae8de5ba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6a2630e2-1ac5-455e-8217-0156b1936a76}" enabled="1" method="Standard" siteId="{a3927f91-cda1-4696-af89-8c9f1ceffa91}" contentBits="0" removed="0"/>
</clbl:labelList>
</file>

<file path=docProps/app.xml><?xml version="1.0" encoding="utf-8"?>
<Properties xmlns="http://schemas.openxmlformats.org/officeDocument/2006/extended-properties" xmlns:vt="http://schemas.openxmlformats.org/officeDocument/2006/docPropsVTypes">
  <TotalTime>45307</TotalTime>
  <Words>1568</Words>
  <Application>Microsoft Macintosh PowerPoint</Application>
  <PresentationFormat>Custom</PresentationFormat>
  <Paragraphs>307</Paragraphs>
  <Slides>26</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Calibri</vt:lpstr>
      <vt:lpstr>Glacial Indifference</vt:lpstr>
      <vt:lpstr>Montserrat</vt:lpstr>
      <vt:lpstr>Montserrat Bold</vt:lpstr>
      <vt:lpstr>Now</vt:lpstr>
      <vt:lpstr>Helvetica Neue Medium</vt:lpstr>
      <vt:lpstr>Arial</vt:lpstr>
      <vt:lpstr>Office Theme</vt:lpstr>
      <vt:lpstr>PowerPoint Presentation</vt:lpstr>
      <vt:lpstr>PowerPoint Presentation</vt:lpstr>
      <vt:lpstr>Center for Health Data Science (HeaDS)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the Bridge</dc:title>
  <cp:lastModifiedBy>Thilde Bagger Terkelsen</cp:lastModifiedBy>
  <cp:revision>182</cp:revision>
  <dcterms:created xsi:type="dcterms:W3CDTF">2006-08-16T00:00:00Z</dcterms:created>
  <dcterms:modified xsi:type="dcterms:W3CDTF">2023-11-27T13:17:49Z</dcterms:modified>
  <dc:identifier>DAFnxRXdF5o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2023-08-04T10:48:59Z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8655c045-b6f9-46c7-a004-530799f647df</vt:lpwstr>
  </property>
  <property fmtid="{D5CDD505-2E9C-101B-9397-08002B2CF9AE}" pid="8" name="MSIP_Label_6a2630e2-1ac5-455e-8217-0156b1936a76_ContentBits">
    <vt:lpwstr>0</vt:lpwstr>
  </property>
  <property fmtid="{D5CDD505-2E9C-101B-9397-08002B2CF9AE}" pid="9" name="ContentTypeId">
    <vt:lpwstr>0x010100338C0C0DDBC9B742BC44458BFD432381</vt:lpwstr>
  </property>
  <property fmtid="{D5CDD505-2E9C-101B-9397-08002B2CF9AE}" pid="10" name="MediaServiceImageTags">
    <vt:lpwstr/>
  </property>
</Properties>
</file>

<file path=docProps/thumbnail.jpeg>
</file>